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6" r:id="rId1"/>
  </p:sldMasterIdLst>
  <p:notesMasterIdLst>
    <p:notesMasterId r:id="rId39"/>
  </p:notesMasterIdLst>
  <p:handoutMasterIdLst>
    <p:handoutMasterId r:id="rId40"/>
  </p:handoutMasterIdLst>
  <p:sldIdLst>
    <p:sldId id="521" r:id="rId2"/>
    <p:sldId id="560" r:id="rId3"/>
    <p:sldId id="561" r:id="rId4"/>
    <p:sldId id="562" r:id="rId5"/>
    <p:sldId id="563" r:id="rId6"/>
    <p:sldId id="564" r:id="rId7"/>
    <p:sldId id="565" r:id="rId8"/>
    <p:sldId id="566" r:id="rId9"/>
    <p:sldId id="567" r:id="rId10"/>
    <p:sldId id="568" r:id="rId11"/>
    <p:sldId id="569" r:id="rId12"/>
    <p:sldId id="570" r:id="rId13"/>
    <p:sldId id="571" r:id="rId14"/>
    <p:sldId id="572" r:id="rId15"/>
    <p:sldId id="573" r:id="rId16"/>
    <p:sldId id="574" r:id="rId17"/>
    <p:sldId id="575" r:id="rId18"/>
    <p:sldId id="576" r:id="rId19"/>
    <p:sldId id="577" r:id="rId20"/>
    <p:sldId id="578" r:id="rId21"/>
    <p:sldId id="579" r:id="rId22"/>
    <p:sldId id="580" r:id="rId23"/>
    <p:sldId id="581" r:id="rId24"/>
    <p:sldId id="582" r:id="rId25"/>
    <p:sldId id="583" r:id="rId26"/>
    <p:sldId id="584" r:id="rId27"/>
    <p:sldId id="585" r:id="rId28"/>
    <p:sldId id="586" r:id="rId29"/>
    <p:sldId id="587" r:id="rId30"/>
    <p:sldId id="588" r:id="rId31"/>
    <p:sldId id="589" r:id="rId32"/>
    <p:sldId id="590" r:id="rId33"/>
    <p:sldId id="591" r:id="rId34"/>
    <p:sldId id="592" r:id="rId35"/>
    <p:sldId id="593" r:id="rId36"/>
    <p:sldId id="594" r:id="rId37"/>
    <p:sldId id="595" r:id="rId38"/>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179CD8"/>
    <a:srgbClr val="0EADDF"/>
    <a:srgbClr val="3E87B7"/>
    <a:srgbClr val="2D37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83" autoAdjust="0"/>
    <p:restoredTop sz="94280" autoAdjust="0"/>
  </p:normalViewPr>
  <p:slideViewPr>
    <p:cSldViewPr snapToGrid="0">
      <p:cViewPr varScale="1">
        <p:scale>
          <a:sx n="114" d="100"/>
          <a:sy n="114" d="100"/>
        </p:scale>
        <p:origin x="1554" y="84"/>
      </p:cViewPr>
      <p:guideLst>
        <p:guide orient="horz" pos="2160"/>
        <p:guide pos="3120"/>
      </p:guideLst>
    </p:cSldViewPr>
  </p:slideViewPr>
  <p:notesTextViewPr>
    <p:cViewPr>
      <p:scale>
        <a:sx n="1" d="1"/>
        <a:sy n="1" d="1"/>
      </p:scale>
      <p:origin x="0" y="0"/>
    </p:cViewPr>
  </p:notesTextViewPr>
  <p:sorterViewPr>
    <p:cViewPr varScale="1">
      <p:scale>
        <a:sx n="100" d="100"/>
        <a:sy n="100" d="100"/>
      </p:scale>
      <p:origin x="0" y="-9456"/>
    </p:cViewPr>
  </p:sorterViewPr>
  <p:notesViewPr>
    <p:cSldViewPr snapToGrid="0">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58A886E-959A-42E7-94F6-6EF017D0E889}" type="datetimeFigureOut">
              <a:rPr lang="en-US" smtClean="0"/>
              <a:t>11/9/2022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3C4891B-33D6-4B1E-A181-5FA269898AFC}" type="slidenum">
              <a:rPr lang="en-US" smtClean="0"/>
              <a:t>‹#›</a:t>
            </a:fld>
            <a:endParaRPr lang="en-US"/>
          </a:p>
        </p:txBody>
      </p:sp>
    </p:spTree>
    <p:extLst>
      <p:ext uri="{BB962C8B-B14F-4D97-AF65-F5344CB8AC3E}">
        <p14:creationId xmlns:p14="http://schemas.microsoft.com/office/powerpoint/2010/main" val="316699188"/>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22A7BB-37E0-4F02-9928-A2BB10A76968}" type="datetimeFigureOut">
              <a:rPr lang="en-US" smtClean="0"/>
              <a:t>11/9/2022</a:t>
            </a:fld>
            <a:endParaRPr lang="en-US"/>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75BA23-0CAF-1642-94ED-62E60BBD72CC}" type="slidenum">
              <a:rPr lang="en-US" smtClean="0"/>
              <a:t>‹#›</a:t>
            </a:fld>
            <a:endParaRPr lang="en-US"/>
          </a:p>
        </p:txBody>
      </p:sp>
    </p:spTree>
    <p:extLst>
      <p:ext uri="{BB962C8B-B14F-4D97-AF65-F5344CB8AC3E}">
        <p14:creationId xmlns:p14="http://schemas.microsoft.com/office/powerpoint/2010/main" val="3683327089"/>
      </p:ext>
    </p:extLst>
  </p:cSld>
  <p:clrMap bg1="lt1" tx1="dk1" bg2="lt2" tx2="dk2" accent1="accent1" accent2="accent2" accent3="accent3" accent4="accent4" accent5="accent5" accent6="accent6" hlink="hlink" folHlink="folHlink"/>
  <p:hf sldNum="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75BA23-0CAF-1642-94ED-62E60BBD72CC}" type="slidenum">
              <a:rPr lang="en-US" smtClean="0"/>
              <a:t>1</a:t>
            </a:fld>
            <a:endParaRPr lang="en-US"/>
          </a:p>
        </p:txBody>
      </p:sp>
      <p:sp>
        <p:nvSpPr>
          <p:cNvPr id="5" name="Header Placeholder 4"/>
          <p:cNvSpPr>
            <a:spLocks noGrp="1"/>
          </p:cNvSpPr>
          <p:nvPr>
            <p:ph type="hdr" sz="quarter" idx="11"/>
          </p:nvPr>
        </p:nvSpPr>
        <p:spPr/>
        <p:txBody>
          <a:bodyPr/>
          <a:lstStyle/>
          <a:p>
            <a:endParaRPr lang="en-US"/>
          </a:p>
        </p:txBody>
      </p:sp>
    </p:spTree>
    <p:extLst>
      <p:ext uri="{BB962C8B-B14F-4D97-AF65-F5344CB8AC3E}">
        <p14:creationId xmlns:p14="http://schemas.microsoft.com/office/powerpoint/2010/main" val="41094969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solidFill>
                <a:prstClr val="black"/>
              </a:solidFill>
            </a:endParaRPr>
          </a:p>
        </p:txBody>
      </p:sp>
    </p:spTree>
    <p:extLst>
      <p:ext uri="{BB962C8B-B14F-4D97-AF65-F5344CB8AC3E}">
        <p14:creationId xmlns:p14="http://schemas.microsoft.com/office/powerpoint/2010/main" val="19070512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solidFill>
                <a:prstClr val="black"/>
              </a:solidFill>
            </a:endParaRPr>
          </a:p>
        </p:txBody>
      </p:sp>
    </p:spTree>
    <p:extLst>
      <p:ext uri="{BB962C8B-B14F-4D97-AF65-F5344CB8AC3E}">
        <p14:creationId xmlns:p14="http://schemas.microsoft.com/office/powerpoint/2010/main" val="31657295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solidFill>
                <a:prstClr val="black"/>
              </a:solidFill>
            </a:endParaRPr>
          </a:p>
        </p:txBody>
      </p:sp>
    </p:spTree>
    <p:extLst>
      <p:ext uri="{BB962C8B-B14F-4D97-AF65-F5344CB8AC3E}">
        <p14:creationId xmlns:p14="http://schemas.microsoft.com/office/powerpoint/2010/main" val="18822000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solidFill>
                <a:prstClr val="black"/>
              </a:solidFill>
            </a:endParaRPr>
          </a:p>
        </p:txBody>
      </p:sp>
    </p:spTree>
    <p:extLst>
      <p:ext uri="{BB962C8B-B14F-4D97-AF65-F5344CB8AC3E}">
        <p14:creationId xmlns:p14="http://schemas.microsoft.com/office/powerpoint/2010/main" val="951396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solidFill>
                <a:prstClr val="black"/>
              </a:solidFill>
            </a:endParaRPr>
          </a:p>
        </p:txBody>
      </p:sp>
    </p:spTree>
    <p:extLst>
      <p:ext uri="{BB962C8B-B14F-4D97-AF65-F5344CB8AC3E}">
        <p14:creationId xmlns:p14="http://schemas.microsoft.com/office/powerpoint/2010/main" val="28552373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solidFill>
                <a:prstClr val="black"/>
              </a:solidFill>
            </a:endParaRPr>
          </a:p>
        </p:txBody>
      </p:sp>
    </p:spTree>
    <p:extLst>
      <p:ext uri="{BB962C8B-B14F-4D97-AF65-F5344CB8AC3E}">
        <p14:creationId xmlns:p14="http://schemas.microsoft.com/office/powerpoint/2010/main" val="42277085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solidFill>
                <a:prstClr val="black"/>
              </a:solidFill>
            </a:endParaRPr>
          </a:p>
        </p:txBody>
      </p:sp>
    </p:spTree>
    <p:extLst>
      <p:ext uri="{BB962C8B-B14F-4D97-AF65-F5344CB8AC3E}">
        <p14:creationId xmlns:p14="http://schemas.microsoft.com/office/powerpoint/2010/main" val="10357661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solidFill>
                <a:prstClr val="black"/>
              </a:solidFill>
            </a:endParaRPr>
          </a:p>
        </p:txBody>
      </p:sp>
    </p:spTree>
    <p:extLst>
      <p:ext uri="{BB962C8B-B14F-4D97-AF65-F5344CB8AC3E}">
        <p14:creationId xmlns:p14="http://schemas.microsoft.com/office/powerpoint/2010/main" val="15983362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solidFill>
                <a:prstClr val="black"/>
              </a:solidFill>
            </a:endParaRPr>
          </a:p>
        </p:txBody>
      </p:sp>
    </p:spTree>
    <p:extLst>
      <p:ext uri="{BB962C8B-B14F-4D97-AF65-F5344CB8AC3E}">
        <p14:creationId xmlns:p14="http://schemas.microsoft.com/office/powerpoint/2010/main" val="34973097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solidFill>
                <a:prstClr val="black"/>
              </a:solidFill>
            </a:endParaRPr>
          </a:p>
        </p:txBody>
      </p:sp>
    </p:spTree>
    <p:extLst>
      <p:ext uri="{BB962C8B-B14F-4D97-AF65-F5344CB8AC3E}">
        <p14:creationId xmlns:p14="http://schemas.microsoft.com/office/powerpoint/2010/main" val="2214611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Tree>
    <p:extLst>
      <p:ext uri="{BB962C8B-B14F-4D97-AF65-F5344CB8AC3E}">
        <p14:creationId xmlns:p14="http://schemas.microsoft.com/office/powerpoint/2010/main" val="12563190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solidFill>
                <a:prstClr val="black"/>
              </a:solidFill>
            </a:endParaRPr>
          </a:p>
        </p:txBody>
      </p:sp>
    </p:spTree>
    <p:extLst>
      <p:ext uri="{BB962C8B-B14F-4D97-AF65-F5344CB8AC3E}">
        <p14:creationId xmlns:p14="http://schemas.microsoft.com/office/powerpoint/2010/main" val="28542938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solidFill>
                <a:prstClr val="black"/>
              </a:solidFill>
            </a:endParaRPr>
          </a:p>
        </p:txBody>
      </p:sp>
    </p:spTree>
    <p:extLst>
      <p:ext uri="{BB962C8B-B14F-4D97-AF65-F5344CB8AC3E}">
        <p14:creationId xmlns:p14="http://schemas.microsoft.com/office/powerpoint/2010/main" val="19925197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solidFill>
                <a:prstClr val="black"/>
              </a:solidFill>
            </a:endParaRPr>
          </a:p>
        </p:txBody>
      </p:sp>
    </p:spTree>
    <p:extLst>
      <p:ext uri="{BB962C8B-B14F-4D97-AF65-F5344CB8AC3E}">
        <p14:creationId xmlns:p14="http://schemas.microsoft.com/office/powerpoint/2010/main" val="26317529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solidFill>
                <a:prstClr val="black"/>
              </a:solidFill>
            </a:endParaRPr>
          </a:p>
        </p:txBody>
      </p:sp>
    </p:spTree>
    <p:extLst>
      <p:ext uri="{BB962C8B-B14F-4D97-AF65-F5344CB8AC3E}">
        <p14:creationId xmlns:p14="http://schemas.microsoft.com/office/powerpoint/2010/main" val="16137455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solidFill>
                <a:prstClr val="black"/>
              </a:solidFill>
            </a:endParaRPr>
          </a:p>
        </p:txBody>
      </p:sp>
    </p:spTree>
    <p:extLst>
      <p:ext uri="{BB962C8B-B14F-4D97-AF65-F5344CB8AC3E}">
        <p14:creationId xmlns:p14="http://schemas.microsoft.com/office/powerpoint/2010/main" val="34906621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solidFill>
                <a:prstClr val="black"/>
              </a:solidFill>
            </a:endParaRPr>
          </a:p>
        </p:txBody>
      </p:sp>
    </p:spTree>
    <p:extLst>
      <p:ext uri="{BB962C8B-B14F-4D97-AF65-F5344CB8AC3E}">
        <p14:creationId xmlns:p14="http://schemas.microsoft.com/office/powerpoint/2010/main" val="4798316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solidFill>
                <a:prstClr val="black"/>
              </a:solidFill>
            </a:endParaRPr>
          </a:p>
        </p:txBody>
      </p:sp>
    </p:spTree>
    <p:extLst>
      <p:ext uri="{BB962C8B-B14F-4D97-AF65-F5344CB8AC3E}">
        <p14:creationId xmlns:p14="http://schemas.microsoft.com/office/powerpoint/2010/main" val="10631045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solidFill>
                <a:prstClr val="black"/>
              </a:solidFill>
            </a:endParaRPr>
          </a:p>
        </p:txBody>
      </p:sp>
    </p:spTree>
    <p:extLst>
      <p:ext uri="{BB962C8B-B14F-4D97-AF65-F5344CB8AC3E}">
        <p14:creationId xmlns:p14="http://schemas.microsoft.com/office/powerpoint/2010/main" val="2035758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solidFill>
                <a:prstClr val="black"/>
              </a:solidFill>
            </a:endParaRPr>
          </a:p>
        </p:txBody>
      </p:sp>
    </p:spTree>
    <p:extLst>
      <p:ext uri="{BB962C8B-B14F-4D97-AF65-F5344CB8AC3E}">
        <p14:creationId xmlns:p14="http://schemas.microsoft.com/office/powerpoint/2010/main" val="36522220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solidFill>
                <a:prstClr val="black"/>
              </a:solidFill>
            </a:endParaRPr>
          </a:p>
        </p:txBody>
      </p:sp>
    </p:spTree>
    <p:extLst>
      <p:ext uri="{BB962C8B-B14F-4D97-AF65-F5344CB8AC3E}">
        <p14:creationId xmlns:p14="http://schemas.microsoft.com/office/powerpoint/2010/main" val="3977675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solidFill>
                <a:prstClr val="black"/>
              </a:solidFill>
            </a:endParaRPr>
          </a:p>
        </p:txBody>
      </p:sp>
    </p:spTree>
    <p:extLst>
      <p:ext uri="{BB962C8B-B14F-4D97-AF65-F5344CB8AC3E}">
        <p14:creationId xmlns:p14="http://schemas.microsoft.com/office/powerpoint/2010/main" val="17047093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solidFill>
                <a:prstClr val="black"/>
              </a:solidFill>
            </a:endParaRPr>
          </a:p>
        </p:txBody>
      </p:sp>
    </p:spTree>
    <p:extLst>
      <p:ext uri="{BB962C8B-B14F-4D97-AF65-F5344CB8AC3E}">
        <p14:creationId xmlns:p14="http://schemas.microsoft.com/office/powerpoint/2010/main" val="198081795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solidFill>
                <a:prstClr val="black"/>
              </a:solidFill>
            </a:endParaRPr>
          </a:p>
        </p:txBody>
      </p:sp>
    </p:spTree>
    <p:extLst>
      <p:ext uri="{BB962C8B-B14F-4D97-AF65-F5344CB8AC3E}">
        <p14:creationId xmlns:p14="http://schemas.microsoft.com/office/powerpoint/2010/main" val="10972170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solidFill>
                <a:prstClr val="black"/>
              </a:solidFill>
            </a:endParaRPr>
          </a:p>
        </p:txBody>
      </p:sp>
    </p:spTree>
    <p:extLst>
      <p:ext uri="{BB962C8B-B14F-4D97-AF65-F5344CB8AC3E}">
        <p14:creationId xmlns:p14="http://schemas.microsoft.com/office/powerpoint/2010/main" val="91083006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solidFill>
                <a:prstClr val="black"/>
              </a:solidFill>
            </a:endParaRPr>
          </a:p>
        </p:txBody>
      </p:sp>
    </p:spTree>
    <p:extLst>
      <p:ext uri="{BB962C8B-B14F-4D97-AF65-F5344CB8AC3E}">
        <p14:creationId xmlns:p14="http://schemas.microsoft.com/office/powerpoint/2010/main" val="401466299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solidFill>
                <a:prstClr val="black"/>
              </a:solidFill>
            </a:endParaRPr>
          </a:p>
        </p:txBody>
      </p:sp>
    </p:spTree>
    <p:extLst>
      <p:ext uri="{BB962C8B-B14F-4D97-AF65-F5344CB8AC3E}">
        <p14:creationId xmlns:p14="http://schemas.microsoft.com/office/powerpoint/2010/main" val="177768682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solidFill>
                <a:prstClr val="black"/>
              </a:solidFill>
            </a:endParaRPr>
          </a:p>
        </p:txBody>
      </p:sp>
    </p:spTree>
    <p:extLst>
      <p:ext uri="{BB962C8B-B14F-4D97-AF65-F5344CB8AC3E}">
        <p14:creationId xmlns:p14="http://schemas.microsoft.com/office/powerpoint/2010/main" val="19581704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solidFill>
                <a:prstClr val="black"/>
              </a:solidFill>
            </a:endParaRPr>
          </a:p>
        </p:txBody>
      </p:sp>
    </p:spTree>
    <p:extLst>
      <p:ext uri="{BB962C8B-B14F-4D97-AF65-F5344CB8AC3E}">
        <p14:creationId xmlns:p14="http://schemas.microsoft.com/office/powerpoint/2010/main" val="51788860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solidFill>
                <a:prstClr val="black"/>
              </a:solidFill>
            </a:endParaRPr>
          </a:p>
        </p:txBody>
      </p:sp>
    </p:spTree>
    <p:extLst>
      <p:ext uri="{BB962C8B-B14F-4D97-AF65-F5344CB8AC3E}">
        <p14:creationId xmlns:p14="http://schemas.microsoft.com/office/powerpoint/2010/main" val="3168858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solidFill>
                <a:prstClr val="black"/>
              </a:solidFill>
            </a:endParaRPr>
          </a:p>
        </p:txBody>
      </p:sp>
    </p:spTree>
    <p:extLst>
      <p:ext uri="{BB962C8B-B14F-4D97-AF65-F5344CB8AC3E}">
        <p14:creationId xmlns:p14="http://schemas.microsoft.com/office/powerpoint/2010/main" val="1790469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solidFill>
                <a:prstClr val="black"/>
              </a:solidFill>
            </a:endParaRPr>
          </a:p>
        </p:txBody>
      </p:sp>
    </p:spTree>
    <p:extLst>
      <p:ext uri="{BB962C8B-B14F-4D97-AF65-F5344CB8AC3E}">
        <p14:creationId xmlns:p14="http://schemas.microsoft.com/office/powerpoint/2010/main" val="4224914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solidFill>
                <a:prstClr val="black"/>
              </a:solidFill>
            </a:endParaRPr>
          </a:p>
        </p:txBody>
      </p:sp>
    </p:spTree>
    <p:extLst>
      <p:ext uri="{BB962C8B-B14F-4D97-AF65-F5344CB8AC3E}">
        <p14:creationId xmlns:p14="http://schemas.microsoft.com/office/powerpoint/2010/main" val="3951144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solidFill>
                <a:prstClr val="black"/>
              </a:solidFill>
            </a:endParaRPr>
          </a:p>
        </p:txBody>
      </p:sp>
    </p:spTree>
    <p:extLst>
      <p:ext uri="{BB962C8B-B14F-4D97-AF65-F5344CB8AC3E}">
        <p14:creationId xmlns:p14="http://schemas.microsoft.com/office/powerpoint/2010/main" val="39691928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solidFill>
                <a:prstClr val="black"/>
              </a:solidFill>
            </a:endParaRPr>
          </a:p>
        </p:txBody>
      </p:sp>
    </p:spTree>
    <p:extLst>
      <p:ext uri="{BB962C8B-B14F-4D97-AF65-F5344CB8AC3E}">
        <p14:creationId xmlns:p14="http://schemas.microsoft.com/office/powerpoint/2010/main" val="15206248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solidFill>
                <a:prstClr val="black"/>
              </a:solidFill>
            </a:endParaRPr>
          </a:p>
        </p:txBody>
      </p:sp>
    </p:spTree>
    <p:extLst>
      <p:ext uri="{BB962C8B-B14F-4D97-AF65-F5344CB8AC3E}">
        <p14:creationId xmlns:p14="http://schemas.microsoft.com/office/powerpoint/2010/main" val="1752234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1 + T2 + Context">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2" y="1018903"/>
            <a:ext cx="9296400" cy="5146948"/>
          </a:xfrm>
        </p:spPr>
        <p:txBody>
          <a:bodyPr/>
          <a:lstStyle>
            <a:lvl1pPr marL="0" indent="0">
              <a:buNone/>
              <a:defRPr sz="1800" b="0">
                <a:solidFill>
                  <a:srgbClr val="2D3749"/>
                </a:solidFill>
              </a:defRPr>
            </a:lvl1pPr>
            <a:lvl2pPr marL="555625" indent="-285750">
              <a:buClr>
                <a:srgbClr val="3E87B7"/>
              </a:buClr>
              <a:buSzPct val="115000"/>
              <a:buFont typeface="Arial" charset="0"/>
              <a:buChar char="•"/>
              <a:defRPr sz="1800" i="1" baseline="0">
                <a:solidFill>
                  <a:srgbClr val="2D3749"/>
                </a:solidFill>
              </a:defRPr>
            </a:lvl2pPr>
            <a:lvl3pPr marL="893763" indent="-342900">
              <a:buFont typeface="Wingdings" panose="05000000000000000000" pitchFamily="2" charset="2"/>
              <a:buChar char="Ø"/>
              <a:defRPr sz="1600">
                <a:solidFill>
                  <a:schemeClr val="bg2">
                    <a:lumMod val="50000"/>
                  </a:schemeClr>
                </a:solidFill>
              </a:defRPr>
            </a:lvl3pPr>
            <a:lvl4pPr marL="1154112" indent="-342900">
              <a:buFont typeface="Wingdings" panose="05000000000000000000" pitchFamily="2" charset="2"/>
              <a:buChar char="Ø"/>
              <a:defRPr sz="1600">
                <a:solidFill>
                  <a:schemeClr val="bg2">
                    <a:lumMod val="50000"/>
                  </a:schemeClr>
                </a:solidFill>
              </a:defRPr>
            </a:lvl4pPr>
            <a:lvl5pPr marL="1423988" indent="-342900">
              <a:buFont typeface="Wingdings" panose="05000000000000000000" pitchFamily="2" charset="2"/>
              <a:buChar char="Ø"/>
              <a:defRPr sz="1600">
                <a:solidFill>
                  <a:schemeClr val="bg2">
                    <a:lumMod val="50000"/>
                  </a:schemeClr>
                </a:solidFill>
              </a:defRPr>
            </a:lvl5pPr>
          </a:lstStyle>
          <a:p>
            <a:pPr lvl="0"/>
            <a:r>
              <a:rPr lang="en-US" noProof="0" dirty="0"/>
              <a:t>Click to edit Master text styles</a:t>
            </a:r>
          </a:p>
          <a:p>
            <a:pPr lvl="1"/>
            <a:r>
              <a:rPr lang="en-US" noProof="0" dirty="0"/>
              <a:t>Second level</a:t>
            </a:r>
          </a:p>
          <a:p>
            <a:pPr lvl="1"/>
            <a:r>
              <a:rPr lang="en-US" noProof="0" dirty="0"/>
              <a:t>Third level</a:t>
            </a:r>
          </a:p>
        </p:txBody>
      </p:sp>
      <p:sp>
        <p:nvSpPr>
          <p:cNvPr id="4" name="Title 3"/>
          <p:cNvSpPr>
            <a:spLocks noGrp="1"/>
          </p:cNvSpPr>
          <p:nvPr>
            <p:ph type="title" hasCustomPrompt="1"/>
          </p:nvPr>
        </p:nvSpPr>
        <p:spPr>
          <a:xfrm>
            <a:off x="304802" y="398871"/>
            <a:ext cx="9296400" cy="296863"/>
          </a:xfrm>
        </p:spPr>
        <p:txBody>
          <a:bodyPr/>
          <a:lstStyle>
            <a:lvl1pPr>
              <a:defRPr>
                <a:solidFill>
                  <a:srgbClr val="3E87B7"/>
                </a:solidFill>
              </a:defRPr>
            </a:lvl1pPr>
          </a:lstStyle>
          <a:p>
            <a:r>
              <a:rPr lang="en-US" dirty="0"/>
              <a:t>CLICK TO EDIT MASTER TITLE STYLE</a:t>
            </a:r>
            <a:endParaRPr lang="en-GB" dirty="0"/>
          </a:p>
        </p:txBody>
      </p:sp>
      <p:sp>
        <p:nvSpPr>
          <p:cNvPr id="6" name="Slide Number Placeholder 2"/>
          <p:cNvSpPr txBox="1">
            <a:spLocks/>
          </p:cNvSpPr>
          <p:nvPr userDrawn="1"/>
        </p:nvSpPr>
        <p:spPr>
          <a:xfrm>
            <a:off x="7677150" y="6489020"/>
            <a:ext cx="222885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Helvetica Neue" charset="0"/>
                <a:ea typeface="Helvetica Neue" charset="0"/>
                <a:cs typeface="Helvetica Neue"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8521378-531C-4591-980D-45577FB393DB}" type="slidenum">
              <a:rPr lang="en-US" smtClean="0"/>
              <a:pPr/>
              <a:t>‹#›</a:t>
            </a:fld>
            <a:endParaRPr lang="en-US" dirty="0"/>
          </a:p>
        </p:txBody>
      </p:sp>
    </p:spTree>
    <p:extLst>
      <p:ext uri="{BB962C8B-B14F-4D97-AF65-F5344CB8AC3E}">
        <p14:creationId xmlns:p14="http://schemas.microsoft.com/office/powerpoint/2010/main" val="1370150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1 + T2 + Context">
    <p:spTree>
      <p:nvGrpSpPr>
        <p:cNvPr id="1" name=""/>
        <p:cNvGrpSpPr/>
        <p:nvPr/>
      </p:nvGrpSpPr>
      <p:grpSpPr>
        <a:xfrm>
          <a:off x="0" y="0"/>
          <a:ext cx="0" cy="0"/>
          <a:chOff x="0" y="0"/>
          <a:chExt cx="0" cy="0"/>
        </a:xfrm>
      </p:grpSpPr>
      <p:sp>
        <p:nvSpPr>
          <p:cNvPr id="4" name="Title 3"/>
          <p:cNvSpPr>
            <a:spLocks noGrp="1"/>
          </p:cNvSpPr>
          <p:nvPr>
            <p:ph type="title" hasCustomPrompt="1"/>
          </p:nvPr>
        </p:nvSpPr>
        <p:spPr>
          <a:xfrm>
            <a:off x="304802" y="398871"/>
            <a:ext cx="9296400" cy="296863"/>
          </a:xfrm>
        </p:spPr>
        <p:txBody>
          <a:bodyPr/>
          <a:lstStyle>
            <a:lvl1pPr>
              <a:defRPr>
                <a:solidFill>
                  <a:srgbClr val="3E87B7"/>
                </a:solidFill>
              </a:defRPr>
            </a:lvl1pPr>
          </a:lstStyle>
          <a:p>
            <a:r>
              <a:rPr lang="en-US" dirty="0"/>
              <a:t>CLICK TO EDIT MASTER TITLE STYLE</a:t>
            </a:r>
            <a:endParaRPr lang="en-GB" dirty="0"/>
          </a:p>
        </p:txBody>
      </p:sp>
      <p:sp>
        <p:nvSpPr>
          <p:cNvPr id="6" name="Slide Number Placeholder 2"/>
          <p:cNvSpPr txBox="1">
            <a:spLocks/>
          </p:cNvSpPr>
          <p:nvPr userDrawn="1"/>
        </p:nvSpPr>
        <p:spPr>
          <a:xfrm>
            <a:off x="7677150" y="6489020"/>
            <a:ext cx="222885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Helvetica Neue" charset="0"/>
                <a:ea typeface="Helvetica Neue" charset="0"/>
                <a:cs typeface="Helvetica Neue"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8521378-531C-4591-980D-45577FB393DB}" type="slidenum">
              <a:rPr lang="en-US" smtClean="0"/>
              <a:pPr/>
              <a:t>‹#›</a:t>
            </a:fld>
            <a:endParaRPr lang="en-US" dirty="0"/>
          </a:p>
        </p:txBody>
      </p:sp>
    </p:spTree>
    <p:extLst>
      <p:ext uri="{BB962C8B-B14F-4D97-AF65-F5344CB8AC3E}">
        <p14:creationId xmlns:p14="http://schemas.microsoft.com/office/powerpoint/2010/main" val="1984462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03736" y="2514601"/>
            <a:ext cx="7243762"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103736" y="4777380"/>
            <a:ext cx="7243762"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4747368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bwMode="auto">
          <a:xfrm>
            <a:off x="304801" y="419100"/>
            <a:ext cx="9296400" cy="296863"/>
          </a:xfrm>
          <a:prstGeom prst="rect">
            <a:avLst/>
          </a:prstGeom>
          <a:noFill/>
          <a:ln w="12700" algn="ctr">
            <a:noFill/>
            <a:miter lim="800000"/>
            <a:headEnd/>
            <a:tailEnd/>
          </a:ln>
          <a:effectLst/>
        </p:spPr>
        <p:txBody>
          <a:bodyPr vert="horz" wrap="square" lIns="0" tIns="38100" rIns="0" bIns="38100" numCol="1" anchor="ctr" anchorCtr="0" compatLnSpc="1">
            <a:prstTxWarp prst="textNoShape">
              <a:avLst/>
            </a:prstTxWarp>
            <a:noAutofit/>
          </a:bodyPr>
          <a:lstStyle/>
          <a:p>
            <a:pPr lvl="0"/>
            <a:r>
              <a:rPr lang="en-GB" noProof="0" dirty="0"/>
              <a:t>SLIDE TITLE 2</a:t>
            </a:r>
          </a:p>
        </p:txBody>
      </p:sp>
      <p:sp>
        <p:nvSpPr>
          <p:cNvPr id="113671" name="Rectangle 7"/>
          <p:cNvSpPr>
            <a:spLocks noGrp="1" noChangeArrowheads="1"/>
          </p:cNvSpPr>
          <p:nvPr>
            <p:ph type="body" idx="1"/>
          </p:nvPr>
        </p:nvSpPr>
        <p:spPr bwMode="auto">
          <a:xfrm>
            <a:off x="304801" y="1404257"/>
            <a:ext cx="9296400" cy="457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GB" noProof="0" dirty="0"/>
          </a:p>
        </p:txBody>
      </p:sp>
      <p:sp>
        <p:nvSpPr>
          <p:cNvPr id="9" name="Rectangle 9"/>
          <p:cNvSpPr>
            <a:spLocks noChangeArrowheads="1"/>
          </p:cNvSpPr>
          <p:nvPr/>
        </p:nvSpPr>
        <p:spPr bwMode="gray">
          <a:xfrm>
            <a:off x="8358351" y="6504588"/>
            <a:ext cx="0" cy="141064"/>
          </a:xfrm>
          <a:prstGeom prst="rect">
            <a:avLst/>
          </a:prstGeom>
          <a:noFill/>
          <a:ln w="9525" algn="ctr">
            <a:noFill/>
            <a:miter lim="800000"/>
            <a:headEnd/>
            <a:tailEnd/>
          </a:ln>
          <a:effectLst/>
        </p:spPr>
        <p:txBody>
          <a:bodyPr wrap="none" lIns="0" tIns="0" rIns="0" bIns="0">
            <a:spAutoFit/>
          </a:bodyPr>
          <a:lstStyle/>
          <a:p>
            <a:pPr marL="0" marR="0" lvl="0" indent="0" algn="ctr" defTabSz="914400" rtl="0" eaLnBrk="0" fontAlgn="base" latinLnBrk="0" hangingPunct="0">
              <a:lnSpc>
                <a:spcPct val="90000"/>
              </a:lnSpc>
              <a:spcBef>
                <a:spcPct val="0"/>
              </a:spcBef>
              <a:spcAft>
                <a:spcPct val="0"/>
              </a:spcAft>
              <a:buClrTx/>
              <a:buSzTx/>
              <a:buFontTx/>
              <a:buNone/>
              <a:tabLst/>
              <a:defRPr/>
            </a:pPr>
            <a:endParaRPr lang="en-GB" sz="1000" b="1" noProof="0" dirty="0">
              <a:solidFill>
                <a:schemeClr val="accent5"/>
              </a:solidFill>
              <a:latin typeface="+mj-lt"/>
            </a:endParaRPr>
          </a:p>
        </p:txBody>
      </p:sp>
    </p:spTree>
    <p:extLst>
      <p:ext uri="{BB962C8B-B14F-4D97-AF65-F5344CB8AC3E}">
        <p14:creationId xmlns:p14="http://schemas.microsoft.com/office/powerpoint/2010/main" val="1013660776"/>
      </p:ext>
    </p:extLst>
  </p:cSld>
  <p:clrMap bg1="lt1" tx1="dk1" bg2="lt2" tx2="dk2" accent1="accent1" accent2="accent2" accent3="accent3" accent4="accent4" accent5="accent5" accent6="accent6" hlink="hlink" folHlink="folHlink"/>
  <p:sldLayoutIdLst>
    <p:sldLayoutId id="2147483828" r:id="rId1"/>
    <p:sldLayoutId id="2147483832" r:id="rId2"/>
    <p:sldLayoutId id="2147483831" r:id="rId3"/>
  </p:sldLayoutIdLst>
  <p:hf sldNum="0" hdr="0" ftr="0" dt="0"/>
  <p:txStyles>
    <p:titleStyle>
      <a:lvl1pPr algn="l" rtl="0" eaLnBrk="1" fontAlgn="base" hangingPunct="1">
        <a:lnSpc>
          <a:spcPct val="90000"/>
        </a:lnSpc>
        <a:spcBef>
          <a:spcPct val="0"/>
        </a:spcBef>
        <a:spcAft>
          <a:spcPct val="0"/>
        </a:spcAft>
        <a:defRPr sz="2400" b="0">
          <a:solidFill>
            <a:srgbClr val="3E87B7"/>
          </a:solidFill>
          <a:latin typeface="Helvetica Neue" charset="0"/>
          <a:ea typeface="Helvetica Neue" charset="0"/>
          <a:cs typeface="Helvetica Neue" charset="0"/>
        </a:defRPr>
      </a:lvl1pPr>
      <a:lvl2pPr algn="l" rtl="0" eaLnBrk="1" fontAlgn="base" hangingPunct="1">
        <a:lnSpc>
          <a:spcPct val="90000"/>
        </a:lnSpc>
        <a:spcBef>
          <a:spcPct val="0"/>
        </a:spcBef>
        <a:spcAft>
          <a:spcPct val="0"/>
        </a:spcAft>
        <a:defRPr sz="1600">
          <a:solidFill>
            <a:schemeClr val="tx1"/>
          </a:solidFill>
          <a:latin typeface="Trebuchet MS" pitchFamily="34" charset="0"/>
        </a:defRPr>
      </a:lvl2pPr>
      <a:lvl3pPr algn="l" rtl="0" eaLnBrk="1" fontAlgn="base" hangingPunct="1">
        <a:lnSpc>
          <a:spcPct val="90000"/>
        </a:lnSpc>
        <a:spcBef>
          <a:spcPct val="0"/>
        </a:spcBef>
        <a:spcAft>
          <a:spcPct val="0"/>
        </a:spcAft>
        <a:defRPr sz="1600">
          <a:solidFill>
            <a:schemeClr val="tx1"/>
          </a:solidFill>
          <a:latin typeface="Trebuchet MS" pitchFamily="34" charset="0"/>
        </a:defRPr>
      </a:lvl3pPr>
      <a:lvl4pPr algn="l" rtl="0" eaLnBrk="1" fontAlgn="base" hangingPunct="1">
        <a:lnSpc>
          <a:spcPct val="90000"/>
        </a:lnSpc>
        <a:spcBef>
          <a:spcPct val="0"/>
        </a:spcBef>
        <a:spcAft>
          <a:spcPct val="0"/>
        </a:spcAft>
        <a:defRPr sz="1600">
          <a:solidFill>
            <a:schemeClr val="tx1"/>
          </a:solidFill>
          <a:latin typeface="Trebuchet MS" pitchFamily="34" charset="0"/>
        </a:defRPr>
      </a:lvl4pPr>
      <a:lvl5pPr algn="l" rtl="0" eaLnBrk="1" fontAlgn="base" hangingPunct="1">
        <a:lnSpc>
          <a:spcPct val="90000"/>
        </a:lnSpc>
        <a:spcBef>
          <a:spcPct val="0"/>
        </a:spcBef>
        <a:spcAft>
          <a:spcPct val="0"/>
        </a:spcAft>
        <a:defRPr sz="1600">
          <a:solidFill>
            <a:schemeClr val="tx1"/>
          </a:solidFill>
          <a:latin typeface="Trebuchet MS" pitchFamily="34" charset="0"/>
        </a:defRPr>
      </a:lvl5pPr>
      <a:lvl6pPr marL="457200" algn="l" rtl="0" eaLnBrk="1" fontAlgn="base" hangingPunct="1">
        <a:lnSpc>
          <a:spcPct val="90000"/>
        </a:lnSpc>
        <a:spcBef>
          <a:spcPct val="0"/>
        </a:spcBef>
        <a:spcAft>
          <a:spcPct val="0"/>
        </a:spcAft>
        <a:defRPr sz="1600">
          <a:solidFill>
            <a:schemeClr val="tx1"/>
          </a:solidFill>
          <a:latin typeface="Trebuchet MS" pitchFamily="34" charset="0"/>
        </a:defRPr>
      </a:lvl6pPr>
      <a:lvl7pPr marL="914400" algn="l" rtl="0" eaLnBrk="1" fontAlgn="base" hangingPunct="1">
        <a:lnSpc>
          <a:spcPct val="90000"/>
        </a:lnSpc>
        <a:spcBef>
          <a:spcPct val="0"/>
        </a:spcBef>
        <a:spcAft>
          <a:spcPct val="0"/>
        </a:spcAft>
        <a:defRPr sz="1600">
          <a:solidFill>
            <a:schemeClr val="tx1"/>
          </a:solidFill>
          <a:latin typeface="Trebuchet MS" pitchFamily="34" charset="0"/>
        </a:defRPr>
      </a:lvl7pPr>
      <a:lvl8pPr marL="1371600" algn="l" rtl="0" eaLnBrk="1" fontAlgn="base" hangingPunct="1">
        <a:lnSpc>
          <a:spcPct val="90000"/>
        </a:lnSpc>
        <a:spcBef>
          <a:spcPct val="0"/>
        </a:spcBef>
        <a:spcAft>
          <a:spcPct val="0"/>
        </a:spcAft>
        <a:defRPr sz="1600">
          <a:solidFill>
            <a:schemeClr val="tx1"/>
          </a:solidFill>
          <a:latin typeface="Trebuchet MS" pitchFamily="34" charset="0"/>
        </a:defRPr>
      </a:lvl8pPr>
      <a:lvl9pPr marL="1828800" algn="l" rtl="0" eaLnBrk="1" fontAlgn="base" hangingPunct="1">
        <a:lnSpc>
          <a:spcPct val="90000"/>
        </a:lnSpc>
        <a:spcBef>
          <a:spcPct val="0"/>
        </a:spcBef>
        <a:spcAft>
          <a:spcPct val="0"/>
        </a:spcAft>
        <a:defRPr sz="1600">
          <a:solidFill>
            <a:schemeClr val="tx1"/>
          </a:solidFill>
          <a:latin typeface="Trebuchet MS" pitchFamily="34" charset="0"/>
        </a:defRPr>
      </a:lvl9pPr>
    </p:titleStyle>
    <p:bodyStyle>
      <a:lvl1pPr marL="187325" indent="-187325" algn="l" rtl="0" eaLnBrk="1" fontAlgn="base" hangingPunct="1">
        <a:spcBef>
          <a:spcPct val="100000"/>
        </a:spcBef>
        <a:spcAft>
          <a:spcPct val="0"/>
        </a:spcAft>
        <a:buClr>
          <a:srgbClr val="3E87B7"/>
        </a:buClr>
        <a:buSzPct val="90000"/>
        <a:buChar char="•"/>
        <a:defRPr sz="1800">
          <a:solidFill>
            <a:srgbClr val="605F5F"/>
          </a:solidFill>
          <a:latin typeface="Helvetica Neue" charset="0"/>
          <a:ea typeface="Helvetica Neue" charset="0"/>
          <a:cs typeface="Helvetica Neue" charset="0"/>
        </a:defRPr>
      </a:lvl1pPr>
      <a:lvl2pPr marL="533400" indent="-263525" algn="l" rtl="0" eaLnBrk="1" fontAlgn="base" hangingPunct="1">
        <a:spcBef>
          <a:spcPct val="30000"/>
        </a:spcBef>
        <a:spcAft>
          <a:spcPct val="0"/>
        </a:spcAft>
        <a:buClr>
          <a:srgbClr val="3E87B7"/>
        </a:buClr>
        <a:buSzPct val="100000"/>
        <a:buChar char="–"/>
        <a:defRPr sz="1800">
          <a:solidFill>
            <a:srgbClr val="605F5F"/>
          </a:solidFill>
          <a:latin typeface="Helvetica Neue" charset="0"/>
          <a:ea typeface="Helvetica Neue" charset="0"/>
          <a:cs typeface="Helvetica Neue" charset="0"/>
        </a:defRPr>
      </a:lvl2pPr>
      <a:lvl3pPr marL="706438" indent="-155575" algn="l" rtl="0" eaLnBrk="1" fontAlgn="base" hangingPunct="1">
        <a:spcBef>
          <a:spcPct val="30000"/>
        </a:spcBef>
        <a:spcAft>
          <a:spcPct val="0"/>
        </a:spcAft>
        <a:buClr>
          <a:srgbClr val="3E87B7"/>
        </a:buClr>
        <a:buSzPct val="70000"/>
        <a:buChar char="•"/>
        <a:defRPr sz="1600">
          <a:solidFill>
            <a:srgbClr val="605F5F"/>
          </a:solidFill>
          <a:latin typeface="Helvetica Neue" charset="0"/>
          <a:ea typeface="Helvetica Neue" charset="0"/>
          <a:cs typeface="Helvetica Neue" charset="0"/>
        </a:defRPr>
      </a:lvl3pPr>
      <a:lvl4pPr marL="987425" indent="-176213" algn="l" rtl="0" eaLnBrk="1" fontAlgn="base" hangingPunct="1">
        <a:spcBef>
          <a:spcPct val="30000"/>
        </a:spcBef>
        <a:spcAft>
          <a:spcPct val="0"/>
        </a:spcAft>
        <a:buClr>
          <a:srgbClr val="3E87B7"/>
        </a:buClr>
        <a:buSzPct val="100000"/>
        <a:buChar char="-"/>
        <a:defRPr sz="1600">
          <a:solidFill>
            <a:srgbClr val="605F5F"/>
          </a:solidFill>
          <a:latin typeface="Helvetica Neue" charset="0"/>
          <a:ea typeface="Helvetica Neue" charset="0"/>
          <a:cs typeface="Helvetica Neue" charset="0"/>
        </a:defRPr>
      </a:lvl4pPr>
      <a:lvl5pPr marL="1268413" indent="-187325" algn="l" rtl="0" eaLnBrk="1" fontAlgn="base" hangingPunct="1">
        <a:spcBef>
          <a:spcPct val="30000"/>
        </a:spcBef>
        <a:spcAft>
          <a:spcPct val="0"/>
        </a:spcAft>
        <a:buClr>
          <a:srgbClr val="3E87B7"/>
        </a:buClr>
        <a:buSzPct val="50000"/>
        <a:buChar char="•"/>
        <a:defRPr sz="1600">
          <a:solidFill>
            <a:srgbClr val="605F5F"/>
          </a:solidFill>
          <a:latin typeface="Helvetica Neue" charset="0"/>
          <a:ea typeface="Helvetica Neue" charset="0"/>
          <a:cs typeface="Helvetica Neue" charset="0"/>
        </a:defRPr>
      </a:lvl5pPr>
      <a:lvl6pPr marL="1725613" indent="-187325" algn="l" rtl="0" eaLnBrk="1" fontAlgn="base" hangingPunct="1">
        <a:spcBef>
          <a:spcPct val="30000"/>
        </a:spcBef>
        <a:spcAft>
          <a:spcPct val="0"/>
        </a:spcAft>
        <a:buSzPct val="50000"/>
        <a:buChar char="•"/>
        <a:defRPr sz="1400">
          <a:solidFill>
            <a:srgbClr val="000000"/>
          </a:solidFill>
          <a:latin typeface="+mn-lt"/>
        </a:defRPr>
      </a:lvl6pPr>
      <a:lvl7pPr marL="2182813" indent="-187325" algn="l" rtl="0" eaLnBrk="1" fontAlgn="base" hangingPunct="1">
        <a:spcBef>
          <a:spcPct val="30000"/>
        </a:spcBef>
        <a:spcAft>
          <a:spcPct val="0"/>
        </a:spcAft>
        <a:buSzPct val="50000"/>
        <a:buChar char="•"/>
        <a:defRPr sz="1400">
          <a:solidFill>
            <a:srgbClr val="000000"/>
          </a:solidFill>
          <a:latin typeface="+mn-lt"/>
        </a:defRPr>
      </a:lvl7pPr>
      <a:lvl8pPr marL="2640013" indent="-187325" algn="l" rtl="0" eaLnBrk="1" fontAlgn="base" hangingPunct="1">
        <a:spcBef>
          <a:spcPct val="30000"/>
        </a:spcBef>
        <a:spcAft>
          <a:spcPct val="0"/>
        </a:spcAft>
        <a:buSzPct val="50000"/>
        <a:buChar char="•"/>
        <a:defRPr sz="1400">
          <a:solidFill>
            <a:srgbClr val="000000"/>
          </a:solidFill>
          <a:latin typeface="+mn-lt"/>
        </a:defRPr>
      </a:lvl8pPr>
      <a:lvl9pPr marL="3097213" indent="-187325" algn="l" rtl="0" eaLnBrk="1" fontAlgn="base" hangingPunct="1">
        <a:spcBef>
          <a:spcPct val="30000"/>
        </a:spcBef>
        <a:spcAft>
          <a:spcPct val="0"/>
        </a:spcAft>
        <a:buSzPct val="50000"/>
        <a:buChar char="•"/>
        <a:defRPr sz="14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oleObject" Target="../embeddings/oleObject7.bin"/><Relationship Id="rId18" Type="http://schemas.openxmlformats.org/officeDocument/2006/relationships/image" Target="../media/image13.wmf"/><Relationship Id="rId3" Type="http://schemas.openxmlformats.org/officeDocument/2006/relationships/oleObject" Target="../embeddings/oleObject2.bin"/><Relationship Id="rId7" Type="http://schemas.openxmlformats.org/officeDocument/2006/relationships/oleObject" Target="../embeddings/oleObject4.bin"/><Relationship Id="rId12" Type="http://schemas.openxmlformats.org/officeDocument/2006/relationships/image" Target="../media/image11.wmf"/><Relationship Id="rId17" Type="http://schemas.openxmlformats.org/officeDocument/2006/relationships/oleObject" Target="../embeddings/oleObject10.bin"/><Relationship Id="rId2" Type="http://schemas.openxmlformats.org/officeDocument/2006/relationships/notesSlide" Target="../notesSlides/notesSlide19.xml"/><Relationship Id="rId16" Type="http://schemas.openxmlformats.org/officeDocument/2006/relationships/oleObject" Target="../embeddings/oleObject9.bin"/><Relationship Id="rId1" Type="http://schemas.openxmlformats.org/officeDocument/2006/relationships/slideLayout" Target="../slideLayouts/slideLayout1.xml"/><Relationship Id="rId6" Type="http://schemas.openxmlformats.org/officeDocument/2006/relationships/image" Target="../media/image8.wmf"/><Relationship Id="rId11" Type="http://schemas.openxmlformats.org/officeDocument/2006/relationships/oleObject" Target="../embeddings/oleObject6.bin"/><Relationship Id="rId5" Type="http://schemas.openxmlformats.org/officeDocument/2006/relationships/oleObject" Target="../embeddings/oleObject3.bin"/><Relationship Id="rId15" Type="http://schemas.openxmlformats.org/officeDocument/2006/relationships/oleObject" Target="../embeddings/oleObject8.bin"/><Relationship Id="rId10" Type="http://schemas.openxmlformats.org/officeDocument/2006/relationships/image" Target="../media/image10.wmf"/><Relationship Id="rId19" Type="http://schemas.openxmlformats.org/officeDocument/2006/relationships/oleObject" Target="../embeddings/oleObject11.bin"/><Relationship Id="rId4" Type="http://schemas.openxmlformats.org/officeDocument/2006/relationships/image" Target="../media/image7.wmf"/><Relationship Id="rId9" Type="http://schemas.openxmlformats.org/officeDocument/2006/relationships/oleObject" Target="../embeddings/oleObject5.bin"/><Relationship Id="rId14" Type="http://schemas.openxmlformats.org/officeDocument/2006/relationships/image" Target="../media/image12.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image" Target="../media/image16.wmf"/><Relationship Id="rId4" Type="http://schemas.openxmlformats.org/officeDocument/2006/relationships/oleObject" Target="../embeddings/oleObject12.bin"/></Relationships>
</file>

<file path=ppt/slides/_rels/slide2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image" Target="../media/image18.wmf"/><Relationship Id="rId4" Type="http://schemas.openxmlformats.org/officeDocument/2006/relationships/package" Target="../embeddings/Microsoft_Excel_Worksheet.xlsx"/></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oleObject" Target="../embeddings/oleObject18.bin"/><Relationship Id="rId18" Type="http://schemas.openxmlformats.org/officeDocument/2006/relationships/image" Target="../media/image13.wmf"/><Relationship Id="rId3" Type="http://schemas.openxmlformats.org/officeDocument/2006/relationships/oleObject" Target="../embeddings/oleObject13.bin"/><Relationship Id="rId7" Type="http://schemas.openxmlformats.org/officeDocument/2006/relationships/oleObject" Target="../embeddings/oleObject15.bin"/><Relationship Id="rId12" Type="http://schemas.openxmlformats.org/officeDocument/2006/relationships/image" Target="../media/image11.wmf"/><Relationship Id="rId17" Type="http://schemas.openxmlformats.org/officeDocument/2006/relationships/oleObject" Target="../embeddings/oleObject21.bin"/><Relationship Id="rId2" Type="http://schemas.openxmlformats.org/officeDocument/2006/relationships/notesSlide" Target="../notesSlides/notesSlide36.xml"/><Relationship Id="rId16" Type="http://schemas.openxmlformats.org/officeDocument/2006/relationships/oleObject" Target="../embeddings/oleObject20.bin"/><Relationship Id="rId1" Type="http://schemas.openxmlformats.org/officeDocument/2006/relationships/slideLayout" Target="../slideLayouts/slideLayout1.xml"/><Relationship Id="rId6" Type="http://schemas.openxmlformats.org/officeDocument/2006/relationships/image" Target="../media/image8.wmf"/><Relationship Id="rId11" Type="http://schemas.openxmlformats.org/officeDocument/2006/relationships/oleObject" Target="../embeddings/oleObject17.bin"/><Relationship Id="rId5" Type="http://schemas.openxmlformats.org/officeDocument/2006/relationships/oleObject" Target="../embeddings/oleObject14.bin"/><Relationship Id="rId15" Type="http://schemas.openxmlformats.org/officeDocument/2006/relationships/oleObject" Target="../embeddings/oleObject19.bin"/><Relationship Id="rId10" Type="http://schemas.openxmlformats.org/officeDocument/2006/relationships/image" Target="../media/image10.wmf"/><Relationship Id="rId19" Type="http://schemas.openxmlformats.org/officeDocument/2006/relationships/oleObject" Target="../embeddings/oleObject22.bin"/><Relationship Id="rId4" Type="http://schemas.openxmlformats.org/officeDocument/2006/relationships/image" Target="../media/image7.wmf"/><Relationship Id="rId9" Type="http://schemas.openxmlformats.org/officeDocument/2006/relationships/oleObject" Target="../embeddings/oleObject16.bin"/><Relationship Id="rId14" Type="http://schemas.openxmlformats.org/officeDocument/2006/relationships/image" Target="../media/image12.wmf"/></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ChangeArrowheads="1"/>
          </p:cNvSpPr>
          <p:nvPr/>
        </p:nvSpPr>
        <p:spPr bwMode="auto">
          <a:xfrm>
            <a:off x="315913" y="2044796"/>
            <a:ext cx="8840787" cy="1535905"/>
          </a:xfrm>
          <a:prstGeom prst="rect">
            <a:avLst/>
          </a:prstGeom>
          <a:noFill/>
          <a:ln w="12700" algn="ctr">
            <a:noFill/>
            <a:miter lim="800000"/>
            <a:headEnd/>
            <a:tailEnd/>
          </a:ln>
          <a:effectLst/>
        </p:spPr>
        <p:txBody>
          <a:bodyPr vert="horz" wrap="square" lIns="0" tIns="38100" rIns="0" bIns="38100" numCol="1" anchor="b" anchorCtr="0" compatLnSpc="1">
            <a:prstTxWarp prst="textNoShape">
              <a:avLst/>
            </a:prstTxWarp>
            <a:normAutofit/>
          </a:bodyPr>
          <a:lstStyle>
            <a:lvl1pPr algn="l" rtl="0" eaLnBrk="1" fontAlgn="base" hangingPunct="1">
              <a:lnSpc>
                <a:spcPct val="90000"/>
              </a:lnSpc>
              <a:spcBef>
                <a:spcPct val="0"/>
              </a:spcBef>
              <a:spcAft>
                <a:spcPct val="0"/>
              </a:spcAft>
              <a:defRPr sz="3000" b="0" cap="all" baseline="0">
                <a:solidFill>
                  <a:schemeClr val="accent4"/>
                </a:solidFill>
                <a:latin typeface="+mj-lt"/>
                <a:ea typeface="+mj-ea"/>
                <a:cs typeface="+mj-cs"/>
              </a:defRPr>
            </a:lvl1pPr>
            <a:lvl2pPr algn="l" rtl="0" eaLnBrk="1" fontAlgn="base" hangingPunct="1">
              <a:lnSpc>
                <a:spcPct val="90000"/>
              </a:lnSpc>
              <a:spcBef>
                <a:spcPct val="0"/>
              </a:spcBef>
              <a:spcAft>
                <a:spcPct val="0"/>
              </a:spcAft>
              <a:defRPr sz="1600">
                <a:solidFill>
                  <a:schemeClr val="tx1"/>
                </a:solidFill>
                <a:latin typeface="Trebuchet MS" pitchFamily="34" charset="0"/>
              </a:defRPr>
            </a:lvl2pPr>
            <a:lvl3pPr algn="l" rtl="0" eaLnBrk="1" fontAlgn="base" hangingPunct="1">
              <a:lnSpc>
                <a:spcPct val="90000"/>
              </a:lnSpc>
              <a:spcBef>
                <a:spcPct val="0"/>
              </a:spcBef>
              <a:spcAft>
                <a:spcPct val="0"/>
              </a:spcAft>
              <a:defRPr sz="1600">
                <a:solidFill>
                  <a:schemeClr val="tx1"/>
                </a:solidFill>
                <a:latin typeface="Trebuchet MS" pitchFamily="34" charset="0"/>
              </a:defRPr>
            </a:lvl3pPr>
            <a:lvl4pPr algn="l" rtl="0" eaLnBrk="1" fontAlgn="base" hangingPunct="1">
              <a:lnSpc>
                <a:spcPct val="90000"/>
              </a:lnSpc>
              <a:spcBef>
                <a:spcPct val="0"/>
              </a:spcBef>
              <a:spcAft>
                <a:spcPct val="0"/>
              </a:spcAft>
              <a:defRPr sz="1600">
                <a:solidFill>
                  <a:schemeClr val="tx1"/>
                </a:solidFill>
                <a:latin typeface="Trebuchet MS" pitchFamily="34" charset="0"/>
              </a:defRPr>
            </a:lvl4pPr>
            <a:lvl5pPr algn="l" rtl="0" eaLnBrk="1" fontAlgn="base" hangingPunct="1">
              <a:lnSpc>
                <a:spcPct val="90000"/>
              </a:lnSpc>
              <a:spcBef>
                <a:spcPct val="0"/>
              </a:spcBef>
              <a:spcAft>
                <a:spcPct val="0"/>
              </a:spcAft>
              <a:defRPr sz="1600">
                <a:solidFill>
                  <a:schemeClr val="tx1"/>
                </a:solidFill>
                <a:latin typeface="Trebuchet MS" pitchFamily="34" charset="0"/>
              </a:defRPr>
            </a:lvl5pPr>
            <a:lvl6pPr marL="457200" algn="l" rtl="0" eaLnBrk="1" fontAlgn="base" hangingPunct="1">
              <a:lnSpc>
                <a:spcPct val="90000"/>
              </a:lnSpc>
              <a:spcBef>
                <a:spcPct val="0"/>
              </a:spcBef>
              <a:spcAft>
                <a:spcPct val="0"/>
              </a:spcAft>
              <a:defRPr sz="1600">
                <a:solidFill>
                  <a:schemeClr val="tx1"/>
                </a:solidFill>
                <a:latin typeface="Trebuchet MS" pitchFamily="34" charset="0"/>
              </a:defRPr>
            </a:lvl6pPr>
            <a:lvl7pPr marL="914400" algn="l" rtl="0" eaLnBrk="1" fontAlgn="base" hangingPunct="1">
              <a:lnSpc>
                <a:spcPct val="90000"/>
              </a:lnSpc>
              <a:spcBef>
                <a:spcPct val="0"/>
              </a:spcBef>
              <a:spcAft>
                <a:spcPct val="0"/>
              </a:spcAft>
              <a:defRPr sz="1600">
                <a:solidFill>
                  <a:schemeClr val="tx1"/>
                </a:solidFill>
                <a:latin typeface="Trebuchet MS" pitchFamily="34" charset="0"/>
              </a:defRPr>
            </a:lvl7pPr>
            <a:lvl8pPr marL="1371600" algn="l" rtl="0" eaLnBrk="1" fontAlgn="base" hangingPunct="1">
              <a:lnSpc>
                <a:spcPct val="90000"/>
              </a:lnSpc>
              <a:spcBef>
                <a:spcPct val="0"/>
              </a:spcBef>
              <a:spcAft>
                <a:spcPct val="0"/>
              </a:spcAft>
              <a:defRPr sz="1600">
                <a:solidFill>
                  <a:schemeClr val="tx1"/>
                </a:solidFill>
                <a:latin typeface="Trebuchet MS" pitchFamily="34" charset="0"/>
              </a:defRPr>
            </a:lvl8pPr>
            <a:lvl9pPr marL="1828800" algn="l" rtl="0" eaLnBrk="1" fontAlgn="base" hangingPunct="1">
              <a:lnSpc>
                <a:spcPct val="90000"/>
              </a:lnSpc>
              <a:spcBef>
                <a:spcPct val="0"/>
              </a:spcBef>
              <a:spcAft>
                <a:spcPct val="0"/>
              </a:spcAft>
              <a:defRPr sz="1600">
                <a:solidFill>
                  <a:schemeClr val="tx1"/>
                </a:solidFill>
                <a:latin typeface="Trebuchet MS" pitchFamily="34" charset="0"/>
              </a:defRPr>
            </a:lvl9pPr>
          </a:lstStyle>
          <a:p>
            <a:r>
              <a:rPr lang="en-US" sz="2800" dirty="0">
                <a:latin typeface="Helvetica LT Std"/>
              </a:rPr>
              <a:t>READING 22. FINANCIAL REPORTING MECHANICS</a:t>
            </a:r>
          </a:p>
        </p:txBody>
      </p:sp>
      <p:sp>
        <p:nvSpPr>
          <p:cNvPr id="9" name="Rectangle 8"/>
          <p:cNvSpPr/>
          <p:nvPr/>
        </p:nvSpPr>
        <p:spPr>
          <a:xfrm>
            <a:off x="0" y="5828420"/>
            <a:ext cx="9906000" cy="1037166"/>
          </a:xfrm>
          <a:prstGeom prst="rect">
            <a:avLst/>
          </a:prstGeom>
          <a:solidFill>
            <a:srgbClr val="189CD7"/>
          </a:solidFill>
        </p:spPr>
        <p:txBody>
          <a:bodyPr wrap="square" rtlCol="0" anchor="ctr">
            <a:spAutoFit/>
          </a:bodyPr>
          <a:lstStyle/>
          <a:p>
            <a:pPr algn="l" defTabSz="858838">
              <a:lnSpc>
                <a:spcPct val="80000"/>
              </a:lnSpc>
              <a:spcBef>
                <a:spcPts val="0"/>
              </a:spcBef>
              <a:spcAft>
                <a:spcPts val="1200"/>
              </a:spcAft>
            </a:pPr>
            <a:endParaRPr lang="en-US" sz="1400" b="1" kern="0" dirty="0">
              <a:solidFill>
                <a:schemeClr val="tx1"/>
              </a:solidFill>
              <a:latin typeface="Bangla Sangam MN"/>
              <a:cs typeface="Bangla Sangam MN"/>
            </a:endParaRPr>
          </a:p>
        </p:txBody>
      </p:sp>
      <p:sp>
        <p:nvSpPr>
          <p:cNvPr id="3" name="TextBox 2"/>
          <p:cNvSpPr txBox="1"/>
          <p:nvPr/>
        </p:nvSpPr>
        <p:spPr>
          <a:xfrm>
            <a:off x="134783" y="6108583"/>
            <a:ext cx="4197246" cy="461665"/>
          </a:xfrm>
          <a:prstGeom prst="rect">
            <a:avLst/>
          </a:prstGeom>
          <a:noFill/>
        </p:spPr>
        <p:txBody>
          <a:bodyPr wrap="square" lIns="0" tIns="0" rIns="0" bIns="0" rtlCol="0">
            <a:spAutoFit/>
          </a:bodyPr>
          <a:lstStyle/>
          <a:p>
            <a:r>
              <a:rPr lang="en-US" sz="2950" dirty="0">
                <a:solidFill>
                  <a:schemeClr val="bg1"/>
                </a:solidFill>
                <a:latin typeface="Helvetica LT Std"/>
              </a:rPr>
              <a:t>LEVEL I 2018</a:t>
            </a:r>
          </a:p>
        </p:txBody>
      </p:sp>
      <p:sp>
        <p:nvSpPr>
          <p:cNvPr id="10" name="Rectangle 4">
            <a:extLst>
              <a:ext uri="{FF2B5EF4-FFF2-40B4-BE49-F238E27FC236}">
                <a16:creationId xmlns:a16="http://schemas.microsoft.com/office/drawing/2014/main" id="{40D64C68-6672-4D28-9DF7-B7135E54AC72}"/>
              </a:ext>
            </a:extLst>
          </p:cNvPr>
          <p:cNvSpPr txBox="1">
            <a:spLocks noChangeArrowheads="1"/>
          </p:cNvSpPr>
          <p:nvPr/>
        </p:nvSpPr>
        <p:spPr bwMode="auto">
          <a:xfrm rot="20313318">
            <a:off x="1596763" y="1153286"/>
            <a:ext cx="5470529" cy="683085"/>
          </a:xfrm>
          <a:prstGeom prst="rect">
            <a:avLst/>
          </a:prstGeom>
          <a:noFill/>
          <a:ln w="12700" algn="ctr">
            <a:noFill/>
            <a:miter lim="800000"/>
            <a:headEnd/>
            <a:tailEnd/>
          </a:ln>
          <a:effectLst/>
        </p:spPr>
        <p:txBody>
          <a:bodyPr vert="horz" wrap="square" lIns="0" tIns="38100" rIns="0" bIns="38100" numCol="1" anchor="b" anchorCtr="0" compatLnSpc="1">
            <a:prstTxWarp prst="textNoShape">
              <a:avLst/>
            </a:prstTxWarp>
            <a:normAutofit/>
          </a:bodyPr>
          <a:lstStyle>
            <a:lvl1pPr algn="l" rtl="0" eaLnBrk="1" fontAlgn="base" hangingPunct="1">
              <a:lnSpc>
                <a:spcPct val="90000"/>
              </a:lnSpc>
              <a:spcBef>
                <a:spcPct val="0"/>
              </a:spcBef>
              <a:spcAft>
                <a:spcPct val="0"/>
              </a:spcAft>
              <a:defRPr sz="3000" b="0" cap="all" baseline="0">
                <a:solidFill>
                  <a:schemeClr val="accent4"/>
                </a:solidFill>
                <a:latin typeface="+mj-lt"/>
                <a:ea typeface="+mj-ea"/>
                <a:cs typeface="+mj-cs"/>
              </a:defRPr>
            </a:lvl1pPr>
            <a:lvl2pPr algn="l" rtl="0" eaLnBrk="1" fontAlgn="base" hangingPunct="1">
              <a:lnSpc>
                <a:spcPct val="90000"/>
              </a:lnSpc>
              <a:spcBef>
                <a:spcPct val="0"/>
              </a:spcBef>
              <a:spcAft>
                <a:spcPct val="0"/>
              </a:spcAft>
              <a:defRPr sz="1600">
                <a:solidFill>
                  <a:schemeClr val="tx1"/>
                </a:solidFill>
                <a:latin typeface="Trebuchet MS" pitchFamily="34" charset="0"/>
              </a:defRPr>
            </a:lvl2pPr>
            <a:lvl3pPr algn="l" rtl="0" eaLnBrk="1" fontAlgn="base" hangingPunct="1">
              <a:lnSpc>
                <a:spcPct val="90000"/>
              </a:lnSpc>
              <a:spcBef>
                <a:spcPct val="0"/>
              </a:spcBef>
              <a:spcAft>
                <a:spcPct val="0"/>
              </a:spcAft>
              <a:defRPr sz="1600">
                <a:solidFill>
                  <a:schemeClr val="tx1"/>
                </a:solidFill>
                <a:latin typeface="Trebuchet MS" pitchFamily="34" charset="0"/>
              </a:defRPr>
            </a:lvl3pPr>
            <a:lvl4pPr algn="l" rtl="0" eaLnBrk="1" fontAlgn="base" hangingPunct="1">
              <a:lnSpc>
                <a:spcPct val="90000"/>
              </a:lnSpc>
              <a:spcBef>
                <a:spcPct val="0"/>
              </a:spcBef>
              <a:spcAft>
                <a:spcPct val="0"/>
              </a:spcAft>
              <a:defRPr sz="1600">
                <a:solidFill>
                  <a:schemeClr val="tx1"/>
                </a:solidFill>
                <a:latin typeface="Trebuchet MS" pitchFamily="34" charset="0"/>
              </a:defRPr>
            </a:lvl4pPr>
            <a:lvl5pPr algn="l" rtl="0" eaLnBrk="1" fontAlgn="base" hangingPunct="1">
              <a:lnSpc>
                <a:spcPct val="90000"/>
              </a:lnSpc>
              <a:spcBef>
                <a:spcPct val="0"/>
              </a:spcBef>
              <a:spcAft>
                <a:spcPct val="0"/>
              </a:spcAft>
              <a:defRPr sz="1600">
                <a:solidFill>
                  <a:schemeClr val="tx1"/>
                </a:solidFill>
                <a:latin typeface="Trebuchet MS" pitchFamily="34" charset="0"/>
              </a:defRPr>
            </a:lvl5pPr>
            <a:lvl6pPr marL="457200" algn="l" rtl="0" eaLnBrk="1" fontAlgn="base" hangingPunct="1">
              <a:lnSpc>
                <a:spcPct val="90000"/>
              </a:lnSpc>
              <a:spcBef>
                <a:spcPct val="0"/>
              </a:spcBef>
              <a:spcAft>
                <a:spcPct val="0"/>
              </a:spcAft>
              <a:defRPr sz="1600">
                <a:solidFill>
                  <a:schemeClr val="tx1"/>
                </a:solidFill>
                <a:latin typeface="Trebuchet MS" pitchFamily="34" charset="0"/>
              </a:defRPr>
            </a:lvl6pPr>
            <a:lvl7pPr marL="914400" algn="l" rtl="0" eaLnBrk="1" fontAlgn="base" hangingPunct="1">
              <a:lnSpc>
                <a:spcPct val="90000"/>
              </a:lnSpc>
              <a:spcBef>
                <a:spcPct val="0"/>
              </a:spcBef>
              <a:spcAft>
                <a:spcPct val="0"/>
              </a:spcAft>
              <a:defRPr sz="1600">
                <a:solidFill>
                  <a:schemeClr val="tx1"/>
                </a:solidFill>
                <a:latin typeface="Trebuchet MS" pitchFamily="34" charset="0"/>
              </a:defRPr>
            </a:lvl7pPr>
            <a:lvl8pPr marL="1371600" algn="l" rtl="0" eaLnBrk="1" fontAlgn="base" hangingPunct="1">
              <a:lnSpc>
                <a:spcPct val="90000"/>
              </a:lnSpc>
              <a:spcBef>
                <a:spcPct val="0"/>
              </a:spcBef>
              <a:spcAft>
                <a:spcPct val="0"/>
              </a:spcAft>
              <a:defRPr sz="1600">
                <a:solidFill>
                  <a:schemeClr val="tx1"/>
                </a:solidFill>
                <a:latin typeface="Trebuchet MS" pitchFamily="34" charset="0"/>
              </a:defRPr>
            </a:lvl8pPr>
            <a:lvl9pPr marL="1828800" algn="l" rtl="0" eaLnBrk="1" fontAlgn="base" hangingPunct="1">
              <a:lnSpc>
                <a:spcPct val="90000"/>
              </a:lnSpc>
              <a:spcBef>
                <a:spcPct val="0"/>
              </a:spcBef>
              <a:spcAft>
                <a:spcPct val="0"/>
              </a:spcAft>
              <a:defRPr sz="1600">
                <a:solidFill>
                  <a:schemeClr val="tx1"/>
                </a:solidFill>
                <a:latin typeface="Trebuchet MS" pitchFamily="34" charset="0"/>
              </a:defRPr>
            </a:lvl9pPr>
          </a:lstStyle>
          <a:p>
            <a:r>
              <a:rPr lang="en-US" sz="2800" dirty="0">
                <a:solidFill>
                  <a:srgbClr val="FF0000"/>
                </a:solidFill>
                <a:latin typeface="Helvetica LT Std"/>
              </a:rPr>
              <a:t>Reading Deleted in 2019!</a:t>
            </a:r>
          </a:p>
        </p:txBody>
      </p:sp>
      <p:graphicFrame>
        <p:nvGraphicFramePr>
          <p:cNvPr id="2" name="Object 1">
            <a:extLst>
              <a:ext uri="{FF2B5EF4-FFF2-40B4-BE49-F238E27FC236}">
                <a16:creationId xmlns:a16="http://schemas.microsoft.com/office/drawing/2014/main" id="{A90FB02E-9B80-4CF1-1A8F-4AB00F10EA8F}"/>
              </a:ext>
            </a:extLst>
          </p:cNvPr>
          <p:cNvGraphicFramePr>
            <a:graphicFrameLocks noChangeAspect="1"/>
          </p:cNvGraphicFramePr>
          <p:nvPr>
            <p:extLst>
              <p:ext uri="{D42A27DB-BD31-4B8C-83A1-F6EECF244321}">
                <p14:modId xmlns:p14="http://schemas.microsoft.com/office/powerpoint/2010/main" val="3626611073"/>
              </p:ext>
            </p:extLst>
          </p:nvPr>
        </p:nvGraphicFramePr>
        <p:xfrm>
          <a:off x="4495800" y="4039940"/>
          <a:ext cx="1820332" cy="1535905"/>
        </p:xfrm>
        <a:graphic>
          <a:graphicData uri="http://schemas.openxmlformats.org/presentationml/2006/ole">
            <mc:AlternateContent xmlns:mc="http://schemas.openxmlformats.org/markup-compatibility/2006">
              <mc:Choice xmlns:v="urn:schemas-microsoft-com:vml" Requires="v">
                <p:oleObj name="Acrobat Document" showAsIcon="1" r:id="rId3" imgW="914400" imgH="771480" progId="AcroExch.Document.DC">
                  <p:embed/>
                </p:oleObj>
              </mc:Choice>
              <mc:Fallback>
                <p:oleObj name="Acrobat Document" showAsIcon="1" r:id="rId3" imgW="914400" imgH="771480" progId="AcroExch.Document.DC">
                  <p:embed/>
                  <p:pic>
                    <p:nvPicPr>
                      <p:cNvPr id="0" name=""/>
                      <p:cNvPicPr/>
                      <p:nvPr/>
                    </p:nvPicPr>
                    <p:blipFill>
                      <a:blip r:embed="rId4"/>
                      <a:stretch>
                        <a:fillRect/>
                      </a:stretch>
                    </p:blipFill>
                    <p:spPr>
                      <a:xfrm>
                        <a:off x="4495800" y="4039940"/>
                        <a:ext cx="1820332" cy="1535905"/>
                      </a:xfrm>
                      <a:prstGeom prst="rect">
                        <a:avLst/>
                      </a:prstGeom>
                    </p:spPr>
                  </p:pic>
                </p:oleObj>
              </mc:Fallback>
            </mc:AlternateContent>
          </a:graphicData>
        </a:graphic>
      </p:graphicFrame>
    </p:spTree>
    <p:extLst>
      <p:ext uri="{BB962C8B-B14F-4D97-AF65-F5344CB8AC3E}">
        <p14:creationId xmlns:p14="http://schemas.microsoft.com/office/powerpoint/2010/main" val="851106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latin typeface="Helvetica LT Std"/>
              </a:rPr>
              <a:t>3.2. ACCOUNTING EQUATIONS A = L + E: Practice Q</a:t>
            </a:r>
            <a:endParaRPr lang="en-US" dirty="0">
              <a:latin typeface="Helvetica LT Std"/>
            </a:endParaRPr>
          </a:p>
        </p:txBody>
      </p:sp>
      <p:pic>
        <p:nvPicPr>
          <p:cNvPr id="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49902" y="3347322"/>
            <a:ext cx="4252626" cy="306060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aphicFrame>
        <p:nvGraphicFramePr>
          <p:cNvPr id="2" name="Table 1"/>
          <p:cNvGraphicFramePr>
            <a:graphicFrameLocks noGrp="1"/>
          </p:cNvGraphicFramePr>
          <p:nvPr/>
        </p:nvGraphicFramePr>
        <p:xfrm>
          <a:off x="1020230" y="2049999"/>
          <a:ext cx="3839206" cy="1522934"/>
        </p:xfrm>
        <a:graphic>
          <a:graphicData uri="http://schemas.openxmlformats.org/drawingml/2006/table">
            <a:tbl>
              <a:tblPr firstRow="1" bandRow="1">
                <a:tableStyleId>{5940675A-B579-460E-94D1-54222C63F5DA}</a:tableStyleId>
              </a:tblPr>
              <a:tblGrid>
                <a:gridCol w="3084826">
                  <a:extLst>
                    <a:ext uri="{9D8B030D-6E8A-4147-A177-3AD203B41FA5}">
                      <a16:colId xmlns:a16="http://schemas.microsoft.com/office/drawing/2014/main" val="730411055"/>
                    </a:ext>
                  </a:extLst>
                </a:gridCol>
                <a:gridCol w="754380">
                  <a:extLst>
                    <a:ext uri="{9D8B030D-6E8A-4147-A177-3AD203B41FA5}">
                      <a16:colId xmlns:a16="http://schemas.microsoft.com/office/drawing/2014/main" val="2892644452"/>
                    </a:ext>
                  </a:extLst>
                </a:gridCol>
              </a:tblGrid>
              <a:tr h="260604">
                <a:tc>
                  <a:txBody>
                    <a:bodyPr/>
                    <a:lstStyle/>
                    <a:p>
                      <a:r>
                        <a:rPr lang="en-US" sz="1200" kern="1200" dirty="0">
                          <a:solidFill>
                            <a:schemeClr val="tx1"/>
                          </a:solidFill>
                          <a:latin typeface="Helvetica LT Std"/>
                          <a:ea typeface="+mn-ea"/>
                          <a:cs typeface="+mn-cs"/>
                        </a:rPr>
                        <a:t>Assets, 31 December 2008 </a:t>
                      </a:r>
                      <a:endParaRPr lang="en-US" sz="1200" dirty="0">
                        <a:latin typeface="Helvetica LT Std"/>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Helvetica LT Std"/>
                          <a:ea typeface="+mn-ea"/>
                          <a:cs typeface="+mn-cs"/>
                        </a:rPr>
                        <a:t>$5,250</a:t>
                      </a:r>
                    </a:p>
                  </a:txBody>
                  <a:tcPr/>
                </a:tc>
                <a:extLst>
                  <a:ext uri="{0D108BD9-81ED-4DB2-BD59-A6C34878D82A}">
                    <a16:rowId xmlns:a16="http://schemas.microsoft.com/office/drawing/2014/main" val="1907879575"/>
                  </a:ext>
                </a:extLst>
              </a:tr>
              <a:tr h="171451">
                <a:tc>
                  <a:txBody>
                    <a:bodyPr/>
                    <a:lstStyle/>
                    <a:p>
                      <a:r>
                        <a:rPr lang="en-US" sz="1200" kern="1200" dirty="0">
                          <a:solidFill>
                            <a:schemeClr val="tx1"/>
                          </a:solidFill>
                          <a:latin typeface="Helvetica LT Std"/>
                          <a:ea typeface="+mn-ea"/>
                          <a:cs typeface="+mn-cs"/>
                        </a:rPr>
                        <a:t>Liabilities, 31 December 2008</a:t>
                      </a:r>
                      <a:endParaRPr lang="en-US" sz="1200" dirty="0">
                        <a:latin typeface="Helvetica LT Std"/>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Helvetica LT Std"/>
                          <a:ea typeface="+mn-ea"/>
                          <a:cs typeface="+mn-cs"/>
                        </a:rPr>
                        <a:t>2,200</a:t>
                      </a:r>
                    </a:p>
                  </a:txBody>
                  <a:tcPr/>
                </a:tc>
                <a:extLst>
                  <a:ext uri="{0D108BD9-81ED-4DB2-BD59-A6C34878D82A}">
                    <a16:rowId xmlns:a16="http://schemas.microsoft.com/office/drawing/2014/main" val="2507686012"/>
                  </a:ext>
                </a:extLst>
              </a:tr>
              <a:tr h="0">
                <a:tc>
                  <a:txBody>
                    <a:bodyPr/>
                    <a:lstStyle/>
                    <a:p>
                      <a:r>
                        <a:rPr lang="en-US" sz="1200" kern="1200" dirty="0">
                          <a:solidFill>
                            <a:schemeClr val="tx1"/>
                          </a:solidFill>
                          <a:latin typeface="Helvetica LT Std"/>
                          <a:ea typeface="+mn-ea"/>
                          <a:cs typeface="+mn-cs"/>
                        </a:rPr>
                        <a:t>Contributed capital, 31 December 2008</a:t>
                      </a:r>
                      <a:endParaRPr lang="en-US" sz="1200" dirty="0">
                        <a:latin typeface="Helvetica LT Std"/>
                      </a:endParaRPr>
                    </a:p>
                  </a:txBody>
                  <a:tcPr/>
                </a:tc>
                <a:tc>
                  <a:txBody>
                    <a:bodyPr/>
                    <a:lstStyle/>
                    <a:p>
                      <a:pPr algn="r"/>
                      <a:r>
                        <a:rPr lang="en-US" sz="1200" kern="1200" dirty="0">
                          <a:solidFill>
                            <a:schemeClr val="tx1"/>
                          </a:solidFill>
                          <a:latin typeface="Helvetica LT Std"/>
                          <a:ea typeface="+mn-ea"/>
                          <a:cs typeface="+mn-cs"/>
                        </a:rPr>
                        <a:t>1,400 </a:t>
                      </a:r>
                      <a:endParaRPr lang="en-US" sz="1200" dirty="0">
                        <a:latin typeface="Helvetica LT Std"/>
                      </a:endParaRPr>
                    </a:p>
                  </a:txBody>
                  <a:tcPr/>
                </a:tc>
                <a:extLst>
                  <a:ext uri="{0D108BD9-81ED-4DB2-BD59-A6C34878D82A}">
                    <a16:rowId xmlns:a16="http://schemas.microsoft.com/office/drawing/2014/main" val="1835868548"/>
                  </a:ext>
                </a:extLst>
              </a:tr>
              <a:tr h="1828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Helvetica LT Std"/>
                          <a:ea typeface="+mn-ea"/>
                          <a:cs typeface="+mn-cs"/>
                        </a:rPr>
                        <a:t>Retained earning, 1</a:t>
                      </a:r>
                      <a:r>
                        <a:rPr lang="en-US" sz="1200" kern="1200" baseline="0" dirty="0">
                          <a:solidFill>
                            <a:schemeClr val="tx1"/>
                          </a:solidFill>
                          <a:latin typeface="Helvetica LT Std"/>
                          <a:ea typeface="+mn-ea"/>
                          <a:cs typeface="+mn-cs"/>
                        </a:rPr>
                        <a:t> </a:t>
                      </a:r>
                      <a:r>
                        <a:rPr lang="en-US" sz="1200" kern="1200" dirty="0">
                          <a:solidFill>
                            <a:schemeClr val="tx1"/>
                          </a:solidFill>
                          <a:latin typeface="Helvetica LT Std"/>
                          <a:ea typeface="+mn-ea"/>
                          <a:cs typeface="+mn-cs"/>
                        </a:rPr>
                        <a:t>January 2008</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Helvetica LT Std"/>
                          <a:ea typeface="+mn-ea"/>
                          <a:cs typeface="+mn-cs"/>
                        </a:rPr>
                        <a:t>800</a:t>
                      </a:r>
                    </a:p>
                  </a:txBody>
                  <a:tcPr/>
                </a:tc>
                <a:extLst>
                  <a:ext uri="{0D108BD9-81ED-4DB2-BD59-A6C34878D82A}">
                    <a16:rowId xmlns:a16="http://schemas.microsoft.com/office/drawing/2014/main" val="3544160831"/>
                  </a:ext>
                </a:extLst>
              </a:tr>
              <a:tr h="425654">
                <a:tc>
                  <a:txBody>
                    <a:bodyPr/>
                    <a:lstStyle/>
                    <a:p>
                      <a:r>
                        <a:rPr lang="en-US" sz="1200" kern="1200" dirty="0">
                          <a:solidFill>
                            <a:schemeClr val="tx1"/>
                          </a:solidFill>
                          <a:latin typeface="Helvetica LT Std"/>
                          <a:ea typeface="+mn-ea"/>
                          <a:cs typeface="+mn-cs"/>
                        </a:rPr>
                        <a:t>Dividends declared during 2008 </a:t>
                      </a:r>
                      <a:endParaRPr lang="en-US" sz="1200" dirty="0">
                        <a:latin typeface="Helvetica LT Std"/>
                      </a:endParaRPr>
                    </a:p>
                  </a:txBody>
                  <a:tcPr/>
                </a:tc>
                <a:tc>
                  <a:txBody>
                    <a:bodyPr/>
                    <a:lstStyle/>
                    <a:p>
                      <a:pPr algn="r"/>
                      <a:r>
                        <a:rPr lang="en-US" sz="1200" kern="1200" dirty="0">
                          <a:solidFill>
                            <a:schemeClr val="tx1"/>
                          </a:solidFill>
                          <a:latin typeface="Helvetica LT Std"/>
                          <a:ea typeface="+mn-ea"/>
                          <a:cs typeface="+mn-cs"/>
                        </a:rPr>
                        <a:t>200 </a:t>
                      </a:r>
                      <a:endParaRPr lang="en-US" sz="1200" dirty="0">
                        <a:latin typeface="Helvetica LT Std"/>
                      </a:endParaRPr>
                    </a:p>
                  </a:txBody>
                  <a:tcPr/>
                </a:tc>
                <a:extLst>
                  <a:ext uri="{0D108BD9-81ED-4DB2-BD59-A6C34878D82A}">
                    <a16:rowId xmlns:a16="http://schemas.microsoft.com/office/drawing/2014/main" val="1102137397"/>
                  </a:ext>
                </a:extLst>
              </a:tr>
            </a:tbl>
          </a:graphicData>
        </a:graphic>
      </p:graphicFrame>
      <p:sp>
        <p:nvSpPr>
          <p:cNvPr id="4" name="Rectangle 3"/>
          <p:cNvSpPr/>
          <p:nvPr/>
        </p:nvSpPr>
        <p:spPr>
          <a:xfrm>
            <a:off x="301113" y="907177"/>
            <a:ext cx="6772907" cy="1200329"/>
          </a:xfrm>
          <a:prstGeom prst="rect">
            <a:avLst/>
          </a:prstGeom>
        </p:spPr>
        <p:txBody>
          <a:bodyPr wrap="square">
            <a:spAutoFit/>
          </a:bodyPr>
          <a:lstStyle/>
          <a:p>
            <a:r>
              <a:rPr lang="en-US" sz="1200" dirty="0">
                <a:solidFill>
                  <a:srgbClr val="2D3749"/>
                </a:solidFill>
                <a:latin typeface="Helvetica LT Std"/>
              </a:rPr>
              <a:t>Assume U.S. GAAP (generally accepted accounting principles) applies unless</a:t>
            </a:r>
          </a:p>
          <a:p>
            <a:r>
              <a:rPr lang="en-US" sz="1200" dirty="0">
                <a:solidFill>
                  <a:srgbClr val="2D3749"/>
                </a:solidFill>
                <a:latin typeface="Helvetica LT Std"/>
              </a:rPr>
              <a:t>otherwise noted. </a:t>
            </a:r>
          </a:p>
          <a:p>
            <a:endParaRPr lang="en-US" sz="1200" dirty="0">
              <a:solidFill>
                <a:srgbClr val="2D3749"/>
              </a:solidFill>
              <a:latin typeface="Helvetica LT Std"/>
            </a:endParaRPr>
          </a:p>
          <a:p>
            <a:r>
              <a:rPr lang="en-US" sz="1200" dirty="0">
                <a:solidFill>
                  <a:srgbClr val="2D3749"/>
                </a:solidFill>
                <a:latin typeface="Helvetica LT Std"/>
              </a:rPr>
              <a:t>An analyst gathers the following information from a company's accounting records</a:t>
            </a:r>
          </a:p>
          <a:p>
            <a:r>
              <a:rPr lang="en-US" sz="1200" dirty="0">
                <a:solidFill>
                  <a:srgbClr val="2D3749"/>
                </a:solidFill>
                <a:latin typeface="Helvetica LT Std"/>
              </a:rPr>
              <a:t>(all figures in thousands): </a:t>
            </a:r>
          </a:p>
          <a:p>
            <a:endParaRPr lang="en-US" sz="1200" dirty="0">
              <a:solidFill>
                <a:srgbClr val="2D3749"/>
              </a:solidFill>
              <a:latin typeface="Helvetica LT Std"/>
            </a:endParaRPr>
          </a:p>
        </p:txBody>
      </p:sp>
      <p:sp>
        <p:nvSpPr>
          <p:cNvPr id="11" name="Rectangle 10"/>
          <p:cNvSpPr/>
          <p:nvPr/>
        </p:nvSpPr>
        <p:spPr>
          <a:xfrm>
            <a:off x="596902" y="3740543"/>
            <a:ext cx="4953000" cy="461665"/>
          </a:xfrm>
          <a:prstGeom prst="rect">
            <a:avLst/>
          </a:prstGeom>
        </p:spPr>
        <p:txBody>
          <a:bodyPr>
            <a:spAutoFit/>
          </a:bodyPr>
          <a:lstStyle/>
          <a:p>
            <a:r>
              <a:rPr lang="en-US" sz="1200" dirty="0">
                <a:solidFill>
                  <a:srgbClr val="2D3749"/>
                </a:solidFill>
                <a:latin typeface="Helvetica LT Std"/>
              </a:rPr>
              <a:t>The analyst's estimate of net income($ thousands) for 2008 is </a:t>
            </a:r>
            <a:r>
              <a:rPr lang="en-US" sz="1200" i="1" dirty="0">
                <a:solidFill>
                  <a:srgbClr val="2D3749"/>
                </a:solidFill>
                <a:latin typeface="Helvetica LT Std"/>
              </a:rPr>
              <a:t>closest to: </a:t>
            </a:r>
            <a:endParaRPr lang="en-US" sz="1200" dirty="0">
              <a:solidFill>
                <a:srgbClr val="2D3749"/>
              </a:solidFill>
              <a:latin typeface="Helvetica LT Std"/>
            </a:endParaRPr>
          </a:p>
        </p:txBody>
      </p:sp>
      <p:sp>
        <p:nvSpPr>
          <p:cNvPr id="12" name="Rectangle 11"/>
          <p:cNvSpPr/>
          <p:nvPr/>
        </p:nvSpPr>
        <p:spPr>
          <a:xfrm>
            <a:off x="657321" y="4172805"/>
            <a:ext cx="978441" cy="646331"/>
          </a:xfrm>
          <a:prstGeom prst="rect">
            <a:avLst/>
          </a:prstGeom>
        </p:spPr>
        <p:txBody>
          <a:bodyPr wrap="square">
            <a:spAutoFit/>
          </a:bodyPr>
          <a:lstStyle/>
          <a:p>
            <a:r>
              <a:rPr lang="en-US" sz="1200" dirty="0">
                <a:solidFill>
                  <a:srgbClr val="2D3749"/>
                </a:solidFill>
                <a:latin typeface="Helvetica LT Std"/>
              </a:rPr>
              <a:t>A. 650.</a:t>
            </a:r>
          </a:p>
          <a:p>
            <a:r>
              <a:rPr lang="en-US" sz="1200" dirty="0">
                <a:solidFill>
                  <a:srgbClr val="2D3749"/>
                </a:solidFill>
                <a:latin typeface="Helvetica LT Std"/>
              </a:rPr>
              <a:t>B. 850. </a:t>
            </a:r>
          </a:p>
          <a:p>
            <a:r>
              <a:rPr lang="en-US" sz="1200" dirty="0">
                <a:solidFill>
                  <a:srgbClr val="2D3749"/>
                </a:solidFill>
                <a:latin typeface="Helvetica LT Std"/>
              </a:rPr>
              <a:t>C. 1.050. </a:t>
            </a:r>
          </a:p>
        </p:txBody>
      </p:sp>
      <p:pic>
        <p:nvPicPr>
          <p:cNvPr id="14" name="Picture 13"/>
          <p:cNvPicPr>
            <a:picLocks noChangeAspect="1"/>
          </p:cNvPicPr>
          <p:nvPr/>
        </p:nvPicPr>
        <p:blipFill>
          <a:blip r:embed="rId4"/>
          <a:stretch>
            <a:fillRect/>
          </a:stretch>
        </p:blipFill>
        <p:spPr>
          <a:xfrm>
            <a:off x="7144472" y="728256"/>
            <a:ext cx="2530871" cy="2414588"/>
          </a:xfrm>
          <a:prstGeom prst="rect">
            <a:avLst/>
          </a:prstGeom>
        </p:spPr>
      </p:pic>
      <p:sp>
        <p:nvSpPr>
          <p:cNvPr id="9" name="Text Box 7"/>
          <p:cNvSpPr txBox="1">
            <a:spLocks noChangeArrowheads="1"/>
          </p:cNvSpPr>
          <p:nvPr/>
        </p:nvSpPr>
        <p:spPr bwMode="auto">
          <a:xfrm>
            <a:off x="241302" y="6500548"/>
            <a:ext cx="4384675" cy="400110"/>
          </a:xfrm>
          <a:prstGeom prst="rect">
            <a:avLst/>
          </a:prstGeom>
          <a:noFill/>
          <a:ln w="9525">
            <a:noFill/>
            <a:miter lim="800000"/>
            <a:headEnd/>
            <a:tailEnd/>
          </a:ln>
        </p:spPr>
        <p:txBody>
          <a:bodyPr wrap="square">
            <a:spAutoFit/>
          </a:bodyPr>
          <a:lstStyle/>
          <a:p>
            <a:r>
              <a:rPr lang="en-US" sz="2000" dirty="0">
                <a:solidFill>
                  <a:srgbClr val="3DB7E9"/>
                </a:solidFill>
                <a:latin typeface="Helvetica LT Std"/>
              </a:rPr>
              <a:t>LOS 22.c Explain</a:t>
            </a:r>
            <a:r>
              <a:rPr lang="de-DE" sz="2000" dirty="0">
                <a:solidFill>
                  <a:srgbClr val="3DB7E9"/>
                </a:solidFill>
                <a:latin typeface="Helvetica LT Std"/>
              </a:rPr>
              <a:t> </a:t>
            </a:r>
            <a:endParaRPr lang="en-US" sz="2000" dirty="0">
              <a:solidFill>
                <a:srgbClr val="3DB7E9"/>
              </a:solidFill>
              <a:latin typeface="Helvetica LT Std"/>
            </a:endParaRPr>
          </a:p>
        </p:txBody>
      </p:sp>
    </p:spTree>
    <p:extLst>
      <p:ext uri="{BB962C8B-B14F-4D97-AF65-F5344CB8AC3E}">
        <p14:creationId xmlns:p14="http://schemas.microsoft.com/office/powerpoint/2010/main" val="4180466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latin typeface="Helvetica LT Std"/>
              </a:rPr>
              <a:t>3.2. ACCOUNTING EQUATIONS A = L + E: Practice Q</a:t>
            </a:r>
            <a:endParaRPr lang="en-US" dirty="0">
              <a:latin typeface="Helvetica LT Std"/>
            </a:endParaRPr>
          </a:p>
        </p:txBody>
      </p:sp>
      <p:graphicFrame>
        <p:nvGraphicFramePr>
          <p:cNvPr id="13" name="Table 12"/>
          <p:cNvGraphicFramePr>
            <a:graphicFrameLocks noGrp="1"/>
          </p:cNvGraphicFramePr>
          <p:nvPr/>
        </p:nvGraphicFramePr>
        <p:xfrm>
          <a:off x="886049" y="1085003"/>
          <a:ext cx="4574226" cy="2545080"/>
        </p:xfrm>
        <a:graphic>
          <a:graphicData uri="http://schemas.openxmlformats.org/drawingml/2006/table">
            <a:tbl>
              <a:tblPr firstRow="1" bandRow="1">
                <a:tableStyleId>{5940675A-B579-460E-94D1-54222C63F5DA}</a:tableStyleId>
              </a:tblPr>
              <a:tblGrid>
                <a:gridCol w="437827">
                  <a:extLst>
                    <a:ext uri="{9D8B030D-6E8A-4147-A177-3AD203B41FA5}">
                      <a16:colId xmlns:a16="http://schemas.microsoft.com/office/drawing/2014/main" val="2390473029"/>
                    </a:ext>
                  </a:extLst>
                </a:gridCol>
                <a:gridCol w="3260345">
                  <a:extLst>
                    <a:ext uri="{9D8B030D-6E8A-4147-A177-3AD203B41FA5}">
                      <a16:colId xmlns:a16="http://schemas.microsoft.com/office/drawing/2014/main" val="3380554995"/>
                    </a:ext>
                  </a:extLst>
                </a:gridCol>
                <a:gridCol w="876054">
                  <a:extLst>
                    <a:ext uri="{9D8B030D-6E8A-4147-A177-3AD203B41FA5}">
                      <a16:colId xmlns:a16="http://schemas.microsoft.com/office/drawing/2014/main" val="4160650631"/>
                    </a:ext>
                  </a:extLst>
                </a:gridCol>
              </a:tblGrid>
              <a:tr h="190420">
                <a:tc gridSpan="3">
                  <a:txBody>
                    <a:bodyPr/>
                    <a:lstStyle/>
                    <a:p>
                      <a:r>
                        <a:rPr lang="en-US" sz="1000" b="1" dirty="0">
                          <a:latin typeface="Helvetica LT Std"/>
                        </a:rPr>
                        <a:t>December 31, 2009;</a:t>
                      </a:r>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704605137"/>
                  </a:ext>
                </a:extLst>
              </a:tr>
              <a:tr h="190420">
                <a:tc>
                  <a:txBody>
                    <a:bodyPr/>
                    <a:lstStyle/>
                    <a:p>
                      <a:endParaRPr lang="en-US" sz="900" dirty="0">
                        <a:latin typeface="Helvetica LT Std"/>
                      </a:endParaRPr>
                    </a:p>
                  </a:txBody>
                  <a:tcPr/>
                </a:tc>
                <a:tc>
                  <a:txBody>
                    <a:bodyPr/>
                    <a:lstStyle/>
                    <a:p>
                      <a:r>
                        <a:rPr lang="en-US" sz="900" dirty="0">
                          <a:latin typeface="Helvetica LT Std"/>
                        </a:rPr>
                        <a:t>Total</a:t>
                      </a:r>
                      <a:r>
                        <a:rPr lang="en-US" sz="900" baseline="0" dirty="0">
                          <a:latin typeface="Helvetica LT Std"/>
                        </a:rPr>
                        <a:t> Assets</a:t>
                      </a:r>
                      <a:endParaRPr lang="en-US" sz="900" dirty="0">
                        <a:latin typeface="Helvetica LT Std"/>
                      </a:endParaRPr>
                    </a:p>
                  </a:txBody>
                  <a:tcPr/>
                </a:tc>
                <a:tc>
                  <a:txBody>
                    <a:bodyPr/>
                    <a:lstStyle/>
                    <a:p>
                      <a:pPr algn="r"/>
                      <a:r>
                        <a:rPr lang="en-US" sz="900" dirty="0">
                          <a:latin typeface="Helvetica LT Std"/>
                        </a:rPr>
                        <a:t>$100,000</a:t>
                      </a:r>
                    </a:p>
                  </a:txBody>
                  <a:tcPr/>
                </a:tc>
                <a:extLst>
                  <a:ext uri="{0D108BD9-81ED-4DB2-BD59-A6C34878D82A}">
                    <a16:rowId xmlns:a16="http://schemas.microsoft.com/office/drawing/2014/main" val="2547765561"/>
                  </a:ext>
                </a:extLst>
              </a:tr>
              <a:tr h="190420">
                <a:tc>
                  <a:txBody>
                    <a:bodyPr/>
                    <a:lstStyle/>
                    <a:p>
                      <a:endParaRPr lang="en-US" sz="900" dirty="0">
                        <a:latin typeface="Helvetica LT Std"/>
                      </a:endParaRPr>
                    </a:p>
                  </a:txBody>
                  <a:tcPr/>
                </a:tc>
                <a:tc>
                  <a:txBody>
                    <a:bodyPr/>
                    <a:lstStyle/>
                    <a:p>
                      <a:r>
                        <a:rPr lang="en-US" sz="900" dirty="0">
                          <a:latin typeface="Helvetica LT Std"/>
                        </a:rPr>
                        <a:t>Net income for the</a:t>
                      </a:r>
                      <a:r>
                        <a:rPr lang="en-US" sz="900" baseline="0" dirty="0">
                          <a:latin typeface="Helvetica LT Std"/>
                        </a:rPr>
                        <a:t> year</a:t>
                      </a:r>
                      <a:endParaRPr lang="en-US" sz="900" dirty="0">
                        <a:latin typeface="Helvetica LT Std"/>
                      </a:endParaRPr>
                    </a:p>
                  </a:txBody>
                  <a:tcPr/>
                </a:tc>
                <a:tc>
                  <a:txBody>
                    <a:bodyPr/>
                    <a:lstStyle/>
                    <a:p>
                      <a:pPr algn="r"/>
                      <a:r>
                        <a:rPr lang="en-US" sz="900" dirty="0">
                          <a:latin typeface="Helvetica LT Std"/>
                        </a:rPr>
                        <a:t>$4,000</a:t>
                      </a:r>
                    </a:p>
                  </a:txBody>
                  <a:tcPr/>
                </a:tc>
                <a:extLst>
                  <a:ext uri="{0D108BD9-81ED-4DB2-BD59-A6C34878D82A}">
                    <a16:rowId xmlns:a16="http://schemas.microsoft.com/office/drawing/2014/main" val="421688901"/>
                  </a:ext>
                </a:extLst>
              </a:tr>
              <a:tr h="190420">
                <a:tc>
                  <a:txBody>
                    <a:bodyPr/>
                    <a:lstStyle/>
                    <a:p>
                      <a:endParaRPr lang="en-US" sz="900" dirty="0">
                        <a:latin typeface="Helvetica LT Std"/>
                      </a:endParaRPr>
                    </a:p>
                  </a:txBody>
                  <a:tcPr/>
                </a:tc>
                <a:tc>
                  <a:txBody>
                    <a:bodyPr/>
                    <a:lstStyle/>
                    <a:p>
                      <a:r>
                        <a:rPr lang="en-US" sz="900" dirty="0">
                          <a:latin typeface="Helvetica LT Std"/>
                        </a:rPr>
                        <a:t>Dividends paid</a:t>
                      </a:r>
                    </a:p>
                  </a:txBody>
                  <a:tcPr/>
                </a:tc>
                <a:tc>
                  <a:txBody>
                    <a:bodyPr/>
                    <a:lstStyle/>
                    <a:p>
                      <a:pPr algn="r"/>
                      <a:r>
                        <a:rPr lang="en-US" sz="900" dirty="0">
                          <a:latin typeface="Helvetica LT Std"/>
                        </a:rPr>
                        <a:t>$0</a:t>
                      </a:r>
                    </a:p>
                  </a:txBody>
                  <a:tcPr/>
                </a:tc>
                <a:extLst>
                  <a:ext uri="{0D108BD9-81ED-4DB2-BD59-A6C34878D82A}">
                    <a16:rowId xmlns:a16="http://schemas.microsoft.com/office/drawing/2014/main" val="701545693"/>
                  </a:ext>
                </a:extLst>
              </a:tr>
              <a:tr h="190420">
                <a:tc>
                  <a:txBody>
                    <a:bodyPr/>
                    <a:lstStyle/>
                    <a:p>
                      <a:endParaRPr lang="en-US" sz="900" dirty="0">
                        <a:latin typeface="Helvetica LT Std"/>
                      </a:endParaRPr>
                    </a:p>
                  </a:txBody>
                  <a:tcPr/>
                </a:tc>
                <a:tc>
                  <a:txBody>
                    <a:bodyPr/>
                    <a:lstStyle/>
                    <a:p>
                      <a:r>
                        <a:rPr lang="en-US" sz="900" dirty="0">
                          <a:latin typeface="Helvetica LT Std"/>
                        </a:rPr>
                        <a:t>Assets are</a:t>
                      </a:r>
                      <a:r>
                        <a:rPr lang="en-US" sz="900" baseline="0" dirty="0">
                          <a:latin typeface="Helvetica LT Std"/>
                        </a:rPr>
                        <a:t> equally financed with debt and equity</a:t>
                      </a:r>
                      <a:endParaRPr lang="en-US" sz="900" dirty="0">
                        <a:latin typeface="Helvetica LT Std"/>
                      </a:endParaRPr>
                    </a:p>
                  </a:txBody>
                  <a:tcPr/>
                </a:tc>
                <a:tc>
                  <a:txBody>
                    <a:bodyPr/>
                    <a:lstStyle/>
                    <a:p>
                      <a:endParaRPr lang="en-US" sz="900">
                        <a:latin typeface="Helvetica LT Std"/>
                      </a:endParaRPr>
                    </a:p>
                  </a:txBody>
                  <a:tcPr/>
                </a:tc>
                <a:extLst>
                  <a:ext uri="{0D108BD9-81ED-4DB2-BD59-A6C34878D82A}">
                    <a16:rowId xmlns:a16="http://schemas.microsoft.com/office/drawing/2014/main" val="2323397123"/>
                  </a:ext>
                </a:extLst>
              </a:tr>
              <a:tr h="190420">
                <a:tc>
                  <a:txBody>
                    <a:bodyPr/>
                    <a:lstStyle/>
                    <a:p>
                      <a:endParaRPr lang="en-US" sz="900">
                        <a:latin typeface="Helvetica LT Std"/>
                      </a:endParaRPr>
                    </a:p>
                  </a:txBody>
                  <a:tcPr/>
                </a:tc>
                <a:tc>
                  <a:txBody>
                    <a:bodyPr/>
                    <a:lstStyle/>
                    <a:p>
                      <a:r>
                        <a:rPr lang="en-US" sz="900" dirty="0">
                          <a:latin typeface="Helvetica LT Std"/>
                        </a:rPr>
                        <a:t>50%</a:t>
                      </a:r>
                      <a:r>
                        <a:rPr lang="en-US" sz="900" baseline="0" dirty="0">
                          <a:latin typeface="Helvetica LT Std"/>
                        </a:rPr>
                        <a:t> of the equity comes from contributed capital </a:t>
                      </a:r>
                      <a:endParaRPr lang="en-US" sz="900" dirty="0">
                        <a:latin typeface="Helvetica LT Std"/>
                      </a:endParaRPr>
                    </a:p>
                  </a:txBody>
                  <a:tcPr/>
                </a:tc>
                <a:tc>
                  <a:txBody>
                    <a:bodyPr/>
                    <a:lstStyle/>
                    <a:p>
                      <a:endParaRPr lang="en-US" sz="900" dirty="0">
                        <a:latin typeface="Helvetica LT Std"/>
                      </a:endParaRPr>
                    </a:p>
                  </a:txBody>
                  <a:tcPr/>
                </a:tc>
                <a:extLst>
                  <a:ext uri="{0D108BD9-81ED-4DB2-BD59-A6C34878D82A}">
                    <a16:rowId xmlns:a16="http://schemas.microsoft.com/office/drawing/2014/main" val="4009339675"/>
                  </a:ext>
                </a:extLst>
              </a:tr>
              <a:tr h="0">
                <a:tc>
                  <a:txBody>
                    <a:bodyPr/>
                    <a:lstStyle/>
                    <a:p>
                      <a:endParaRPr lang="en-US" sz="900" dirty="0">
                        <a:latin typeface="Helvetica LT Std"/>
                      </a:endParaRPr>
                    </a:p>
                  </a:txBody>
                  <a:tcPr/>
                </a:tc>
                <a:tc>
                  <a:txBody>
                    <a:bodyPr/>
                    <a:lstStyle/>
                    <a:p>
                      <a:endParaRPr lang="en-US" sz="900" dirty="0"/>
                    </a:p>
                  </a:txBody>
                  <a:tcPr/>
                </a:tc>
                <a:tc>
                  <a:txBody>
                    <a:bodyPr/>
                    <a:lstStyle/>
                    <a:p>
                      <a:endParaRPr lang="en-US" sz="900" dirty="0">
                        <a:latin typeface="Helvetica LT Std"/>
                      </a:endParaRPr>
                    </a:p>
                  </a:txBody>
                  <a:tcPr/>
                </a:tc>
                <a:extLst>
                  <a:ext uri="{0D108BD9-81ED-4DB2-BD59-A6C34878D82A}">
                    <a16:rowId xmlns:a16="http://schemas.microsoft.com/office/drawing/2014/main" val="2572316583"/>
                  </a:ext>
                </a:extLst>
              </a:tr>
              <a:tr h="190420">
                <a:tc gridSpan="3">
                  <a:txBody>
                    <a:bodyPr/>
                    <a:lstStyle/>
                    <a:p>
                      <a:r>
                        <a:rPr lang="en-US" sz="1000" b="1" dirty="0">
                          <a:latin typeface="Helvetica LT Std"/>
                        </a:rPr>
                        <a:t>December 31, 2010;</a:t>
                      </a:r>
                    </a:p>
                  </a:txBody>
                  <a:tcPr/>
                </a:tc>
                <a:tc hMerge="1">
                  <a:txBody>
                    <a:bodyPr/>
                    <a:lstStyle/>
                    <a:p>
                      <a:endParaRPr lang="en-US"/>
                    </a:p>
                  </a:txBody>
                  <a:tcPr/>
                </a:tc>
                <a:tc hMerge="1">
                  <a:txBody>
                    <a:bodyPr/>
                    <a:lstStyle/>
                    <a:p>
                      <a:endParaRPr lang="en-US" sz="1100" dirty="0">
                        <a:latin typeface="Helvetica LT Std"/>
                      </a:endParaRPr>
                    </a:p>
                  </a:txBody>
                  <a:tcPr/>
                </a:tc>
                <a:extLst>
                  <a:ext uri="{0D108BD9-81ED-4DB2-BD59-A6C34878D82A}">
                    <a16:rowId xmlns:a16="http://schemas.microsoft.com/office/drawing/2014/main" val="1391625222"/>
                  </a:ext>
                </a:extLst>
              </a:tr>
              <a:tr h="190420">
                <a:tc>
                  <a:txBody>
                    <a:bodyPr/>
                    <a:lstStyle/>
                    <a:p>
                      <a:endParaRPr lang="en-US" sz="900">
                        <a:latin typeface="Helvetica LT Std"/>
                      </a:endParaRPr>
                    </a:p>
                  </a:txBody>
                  <a:tcPr/>
                </a:tc>
                <a:tc>
                  <a:txBody>
                    <a:bodyPr/>
                    <a:lstStyle/>
                    <a:p>
                      <a:r>
                        <a:rPr lang="en-US" sz="900" dirty="0">
                          <a:latin typeface="Helvetica LT Std"/>
                        </a:rPr>
                        <a:t>Total</a:t>
                      </a:r>
                      <a:r>
                        <a:rPr lang="en-US" sz="900" baseline="0" dirty="0">
                          <a:latin typeface="Helvetica LT Std"/>
                        </a:rPr>
                        <a:t> Assets</a:t>
                      </a:r>
                      <a:endParaRPr lang="en-US" sz="900" dirty="0">
                        <a:latin typeface="Helvetica LT Std"/>
                      </a:endParaRPr>
                    </a:p>
                  </a:txBody>
                  <a:tcPr/>
                </a:tc>
                <a:tc>
                  <a:txBody>
                    <a:bodyPr/>
                    <a:lstStyle/>
                    <a:p>
                      <a:pPr algn="r"/>
                      <a:r>
                        <a:rPr lang="en-US" sz="900" dirty="0">
                          <a:latin typeface="Helvetica LT Std"/>
                        </a:rPr>
                        <a:t>$92,000</a:t>
                      </a:r>
                    </a:p>
                  </a:txBody>
                  <a:tcPr/>
                </a:tc>
                <a:extLst>
                  <a:ext uri="{0D108BD9-81ED-4DB2-BD59-A6C34878D82A}">
                    <a16:rowId xmlns:a16="http://schemas.microsoft.com/office/drawing/2014/main" val="4211070244"/>
                  </a:ext>
                </a:extLst>
              </a:tr>
              <a:tr h="190420">
                <a:tc>
                  <a:txBody>
                    <a:bodyPr/>
                    <a:lstStyle/>
                    <a:p>
                      <a:endParaRPr lang="en-US" sz="900">
                        <a:latin typeface="Helvetica LT Std"/>
                      </a:endParaRPr>
                    </a:p>
                  </a:txBody>
                  <a:tcPr/>
                </a:tc>
                <a:tc>
                  <a:txBody>
                    <a:bodyPr/>
                    <a:lstStyle/>
                    <a:p>
                      <a:r>
                        <a:rPr lang="en-US" sz="900" dirty="0">
                          <a:latin typeface="Helvetica LT Std"/>
                        </a:rPr>
                        <a:t>Net</a:t>
                      </a:r>
                      <a:r>
                        <a:rPr lang="en-US" sz="900" baseline="0" dirty="0">
                          <a:latin typeface="Helvetica LT Std"/>
                        </a:rPr>
                        <a:t> loss for the year</a:t>
                      </a:r>
                      <a:endParaRPr lang="en-US" sz="900" dirty="0">
                        <a:latin typeface="Helvetica LT Std"/>
                      </a:endParaRPr>
                    </a:p>
                  </a:txBody>
                  <a:tcPr/>
                </a:tc>
                <a:tc>
                  <a:txBody>
                    <a:bodyPr/>
                    <a:lstStyle/>
                    <a:p>
                      <a:pPr algn="r"/>
                      <a:r>
                        <a:rPr lang="en-US" sz="900" dirty="0">
                          <a:latin typeface="Helvetica LT Std"/>
                        </a:rPr>
                        <a:t>$3,000</a:t>
                      </a:r>
                    </a:p>
                  </a:txBody>
                  <a:tcPr/>
                </a:tc>
                <a:extLst>
                  <a:ext uri="{0D108BD9-81ED-4DB2-BD59-A6C34878D82A}">
                    <a16:rowId xmlns:a16="http://schemas.microsoft.com/office/drawing/2014/main" val="2752448218"/>
                  </a:ext>
                </a:extLst>
              </a:tr>
              <a:tr h="125077">
                <a:tc>
                  <a:txBody>
                    <a:bodyPr/>
                    <a:lstStyle/>
                    <a:p>
                      <a:endParaRPr lang="en-US" sz="900">
                        <a:latin typeface="Helvetica LT Std"/>
                      </a:endParaRPr>
                    </a:p>
                  </a:txBody>
                  <a:tcPr/>
                </a:tc>
                <a:tc>
                  <a:txBody>
                    <a:bodyPr/>
                    <a:lstStyle/>
                    <a:p>
                      <a:r>
                        <a:rPr lang="en-US" sz="900" dirty="0">
                          <a:latin typeface="Helvetica LT Std"/>
                        </a:rPr>
                        <a:t>No</a:t>
                      </a:r>
                      <a:r>
                        <a:rPr lang="en-US" sz="900" baseline="0" dirty="0">
                          <a:latin typeface="Helvetica LT Std"/>
                        </a:rPr>
                        <a:t> new debt or equity comes from contributed capital</a:t>
                      </a:r>
                      <a:endParaRPr lang="en-US" sz="900" dirty="0">
                        <a:latin typeface="Helvetica LT Std"/>
                      </a:endParaRPr>
                    </a:p>
                  </a:txBody>
                  <a:tcPr/>
                </a:tc>
                <a:tc>
                  <a:txBody>
                    <a:bodyPr/>
                    <a:lstStyle/>
                    <a:p>
                      <a:endParaRPr lang="en-US" sz="900" dirty="0">
                        <a:latin typeface="Helvetica LT Std"/>
                      </a:endParaRPr>
                    </a:p>
                  </a:txBody>
                  <a:tcPr/>
                </a:tc>
                <a:extLst>
                  <a:ext uri="{0D108BD9-81ED-4DB2-BD59-A6C34878D82A}">
                    <a16:rowId xmlns:a16="http://schemas.microsoft.com/office/drawing/2014/main" val="2562335065"/>
                  </a:ext>
                </a:extLst>
              </a:tr>
            </a:tbl>
          </a:graphicData>
        </a:graphic>
      </p:graphicFrame>
      <p:sp>
        <p:nvSpPr>
          <p:cNvPr id="4" name="Rectangle 3"/>
          <p:cNvSpPr/>
          <p:nvPr/>
        </p:nvSpPr>
        <p:spPr>
          <a:xfrm>
            <a:off x="802879" y="3662001"/>
            <a:ext cx="2507418" cy="276999"/>
          </a:xfrm>
          <a:prstGeom prst="rect">
            <a:avLst/>
          </a:prstGeom>
        </p:spPr>
        <p:txBody>
          <a:bodyPr wrap="none">
            <a:spAutoFit/>
          </a:bodyPr>
          <a:lstStyle/>
          <a:p>
            <a:r>
              <a:rPr lang="en-US" sz="1200" dirty="0">
                <a:solidFill>
                  <a:srgbClr val="2D3749"/>
                </a:solidFill>
                <a:latin typeface="Helvetica LT Std"/>
              </a:rPr>
              <a:t>In 2010. the company </a:t>
            </a:r>
            <a:r>
              <a:rPr lang="en-US" sz="1200" i="1" dirty="0">
                <a:solidFill>
                  <a:srgbClr val="2D3749"/>
                </a:solidFill>
                <a:latin typeface="Helvetica LT Std"/>
              </a:rPr>
              <a:t>most likely: </a:t>
            </a:r>
            <a:endParaRPr lang="en-US" sz="1200" dirty="0">
              <a:solidFill>
                <a:srgbClr val="2D3749"/>
              </a:solidFill>
              <a:latin typeface="Helvetica LT Std"/>
            </a:endParaRPr>
          </a:p>
        </p:txBody>
      </p:sp>
      <p:sp>
        <p:nvSpPr>
          <p:cNvPr id="14" name="Rectangle 13"/>
          <p:cNvSpPr/>
          <p:nvPr/>
        </p:nvSpPr>
        <p:spPr>
          <a:xfrm>
            <a:off x="833797" y="787174"/>
            <a:ext cx="4953000" cy="323165"/>
          </a:xfrm>
          <a:prstGeom prst="rect">
            <a:avLst/>
          </a:prstGeom>
        </p:spPr>
        <p:txBody>
          <a:bodyPr>
            <a:spAutoFit/>
          </a:bodyPr>
          <a:lstStyle/>
          <a:p>
            <a:r>
              <a:rPr lang="en-US" sz="1500" dirty="0">
                <a:solidFill>
                  <a:srgbClr val="2D3749"/>
                </a:solidFill>
                <a:latin typeface="Helvetica LT Std"/>
              </a:rPr>
              <a:t>The following: information is available for a company:</a:t>
            </a:r>
          </a:p>
        </p:txBody>
      </p:sp>
      <p:sp>
        <p:nvSpPr>
          <p:cNvPr id="16" name="Rectangle 15"/>
          <p:cNvSpPr/>
          <p:nvPr/>
        </p:nvSpPr>
        <p:spPr>
          <a:xfrm>
            <a:off x="765862" y="3924380"/>
            <a:ext cx="3946353" cy="646331"/>
          </a:xfrm>
          <a:prstGeom prst="rect">
            <a:avLst/>
          </a:prstGeom>
        </p:spPr>
        <p:txBody>
          <a:bodyPr wrap="square">
            <a:spAutoFit/>
          </a:bodyPr>
          <a:lstStyle/>
          <a:p>
            <a:r>
              <a:rPr lang="en-US" sz="1200" dirty="0">
                <a:solidFill>
                  <a:srgbClr val="2D3749"/>
                </a:solidFill>
                <a:latin typeface="Helvetica LT Std"/>
              </a:rPr>
              <a:t>A. paid a dividend of $1,000</a:t>
            </a:r>
          </a:p>
          <a:p>
            <a:r>
              <a:rPr lang="en-US" sz="1200" dirty="0">
                <a:solidFill>
                  <a:srgbClr val="2D3749"/>
                </a:solidFill>
                <a:latin typeface="Helvetica LT Std"/>
              </a:rPr>
              <a:t>B. paid a dividend of $5,000</a:t>
            </a:r>
          </a:p>
          <a:p>
            <a:r>
              <a:rPr lang="en-US" sz="1200" dirty="0">
                <a:solidFill>
                  <a:srgbClr val="2D3749"/>
                </a:solidFill>
                <a:latin typeface="Helvetica LT Std"/>
              </a:rPr>
              <a:t>C. did not pay a dividend because they incurred a loss. </a:t>
            </a:r>
          </a:p>
        </p:txBody>
      </p:sp>
      <p:pic>
        <p:nvPicPr>
          <p:cNvPr id="21" name="Picture 20"/>
          <p:cNvPicPr>
            <a:picLocks noChangeAspect="1"/>
          </p:cNvPicPr>
          <p:nvPr/>
        </p:nvPicPr>
        <p:blipFill>
          <a:blip r:embed="rId3"/>
          <a:stretch>
            <a:fillRect/>
          </a:stretch>
        </p:blipFill>
        <p:spPr>
          <a:xfrm>
            <a:off x="6839672" y="1102763"/>
            <a:ext cx="2530871" cy="2414588"/>
          </a:xfrm>
          <a:prstGeom prst="rect">
            <a:avLst/>
          </a:prstGeom>
        </p:spPr>
      </p:pic>
      <p:sp>
        <p:nvSpPr>
          <p:cNvPr id="8" name="Text Box 7"/>
          <p:cNvSpPr txBox="1">
            <a:spLocks noChangeArrowheads="1"/>
          </p:cNvSpPr>
          <p:nvPr/>
        </p:nvSpPr>
        <p:spPr bwMode="auto">
          <a:xfrm>
            <a:off x="241302" y="6500548"/>
            <a:ext cx="4384675" cy="400110"/>
          </a:xfrm>
          <a:prstGeom prst="rect">
            <a:avLst/>
          </a:prstGeom>
          <a:noFill/>
          <a:ln w="9525">
            <a:noFill/>
            <a:miter lim="800000"/>
            <a:headEnd/>
            <a:tailEnd/>
          </a:ln>
        </p:spPr>
        <p:txBody>
          <a:bodyPr wrap="square">
            <a:spAutoFit/>
          </a:bodyPr>
          <a:lstStyle/>
          <a:p>
            <a:r>
              <a:rPr lang="en-US" sz="2000" dirty="0">
                <a:solidFill>
                  <a:srgbClr val="3DB7E9"/>
                </a:solidFill>
                <a:latin typeface="Helvetica LT Std"/>
              </a:rPr>
              <a:t>LOS 22.c Explain</a:t>
            </a:r>
            <a:r>
              <a:rPr lang="de-DE" sz="2000" dirty="0">
                <a:solidFill>
                  <a:srgbClr val="3DB7E9"/>
                </a:solidFill>
                <a:latin typeface="Helvetica LT Std"/>
              </a:rPr>
              <a:t> </a:t>
            </a:r>
            <a:endParaRPr lang="en-US" sz="2000" dirty="0">
              <a:solidFill>
                <a:srgbClr val="3DB7E9"/>
              </a:solidFill>
              <a:latin typeface="Helvetica LT Std"/>
            </a:endParaRPr>
          </a:p>
        </p:txBody>
      </p:sp>
    </p:spTree>
    <p:extLst>
      <p:ext uri="{BB962C8B-B14F-4D97-AF65-F5344CB8AC3E}">
        <p14:creationId xmlns:p14="http://schemas.microsoft.com/office/powerpoint/2010/main" val="1571171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latin typeface="Helvetica LT Std"/>
              </a:rPr>
              <a:t>3.2. ACCOUNTING EQUATIONS A = L + E: Practice Q</a:t>
            </a:r>
            <a:endParaRPr lang="en-US" dirty="0">
              <a:latin typeface="Helvetica LT Std"/>
            </a:endParaRPr>
          </a:p>
        </p:txBody>
      </p:sp>
      <p:sp>
        <p:nvSpPr>
          <p:cNvPr id="8" name="TextBox 7"/>
          <p:cNvSpPr txBox="1"/>
          <p:nvPr/>
        </p:nvSpPr>
        <p:spPr>
          <a:xfrm>
            <a:off x="929562" y="4810926"/>
            <a:ext cx="3462551" cy="1384995"/>
          </a:xfrm>
          <a:prstGeom prst="rect">
            <a:avLst/>
          </a:prstGeom>
          <a:noFill/>
        </p:spPr>
        <p:txBody>
          <a:bodyPr wrap="none" lIns="0" tIns="0" rIns="0" bIns="0" rtlCol="0">
            <a:spAutoFit/>
          </a:bodyPr>
          <a:lstStyle/>
          <a:p>
            <a:r>
              <a:rPr lang="en-CA" dirty="0">
                <a:solidFill>
                  <a:srgbClr val="2D3749"/>
                </a:solidFill>
                <a:latin typeface="Helvetica LT Std"/>
              </a:rPr>
              <a:t>A = L + E</a:t>
            </a:r>
          </a:p>
          <a:p>
            <a:r>
              <a:rPr lang="en-CA" dirty="0">
                <a:solidFill>
                  <a:srgbClr val="2D3749"/>
                </a:solidFill>
                <a:latin typeface="Helvetica LT Std"/>
              </a:rPr>
              <a:t>A ↓ 8,000  = E ↓ 3,000 from Loss</a:t>
            </a:r>
          </a:p>
          <a:p>
            <a:r>
              <a:rPr lang="en-CA" dirty="0">
                <a:solidFill>
                  <a:srgbClr val="2D3749"/>
                </a:solidFill>
                <a:latin typeface="Helvetica LT Std"/>
              </a:rPr>
              <a:t>No mention of Liabilities ↓</a:t>
            </a:r>
          </a:p>
          <a:p>
            <a:r>
              <a:rPr lang="en-CA" dirty="0">
                <a:solidFill>
                  <a:srgbClr val="2D3749"/>
                </a:solidFill>
                <a:latin typeface="Helvetica LT Std"/>
              </a:rPr>
              <a:t>Therefore E must ↓ Another 5,000</a:t>
            </a:r>
          </a:p>
          <a:p>
            <a:r>
              <a:rPr lang="en-CA" dirty="0">
                <a:solidFill>
                  <a:srgbClr val="2D3749"/>
                </a:solidFill>
                <a:latin typeface="Helvetica LT Std"/>
              </a:rPr>
              <a:t>Answer is B!</a:t>
            </a:r>
          </a:p>
        </p:txBody>
      </p:sp>
      <p:graphicFrame>
        <p:nvGraphicFramePr>
          <p:cNvPr id="13" name="Table 12"/>
          <p:cNvGraphicFramePr>
            <a:graphicFrameLocks noGrp="1"/>
          </p:cNvGraphicFramePr>
          <p:nvPr/>
        </p:nvGraphicFramePr>
        <p:xfrm>
          <a:off x="886049" y="1085003"/>
          <a:ext cx="4574226" cy="2545080"/>
        </p:xfrm>
        <a:graphic>
          <a:graphicData uri="http://schemas.openxmlformats.org/drawingml/2006/table">
            <a:tbl>
              <a:tblPr firstRow="1" bandRow="1">
                <a:tableStyleId>{5940675A-B579-460E-94D1-54222C63F5DA}</a:tableStyleId>
              </a:tblPr>
              <a:tblGrid>
                <a:gridCol w="437827">
                  <a:extLst>
                    <a:ext uri="{9D8B030D-6E8A-4147-A177-3AD203B41FA5}">
                      <a16:colId xmlns:a16="http://schemas.microsoft.com/office/drawing/2014/main" val="2390473029"/>
                    </a:ext>
                  </a:extLst>
                </a:gridCol>
                <a:gridCol w="3260345">
                  <a:extLst>
                    <a:ext uri="{9D8B030D-6E8A-4147-A177-3AD203B41FA5}">
                      <a16:colId xmlns:a16="http://schemas.microsoft.com/office/drawing/2014/main" val="3380554995"/>
                    </a:ext>
                  </a:extLst>
                </a:gridCol>
                <a:gridCol w="876054">
                  <a:extLst>
                    <a:ext uri="{9D8B030D-6E8A-4147-A177-3AD203B41FA5}">
                      <a16:colId xmlns:a16="http://schemas.microsoft.com/office/drawing/2014/main" val="4160650631"/>
                    </a:ext>
                  </a:extLst>
                </a:gridCol>
              </a:tblGrid>
              <a:tr h="190420">
                <a:tc gridSpan="3">
                  <a:txBody>
                    <a:bodyPr/>
                    <a:lstStyle/>
                    <a:p>
                      <a:r>
                        <a:rPr lang="en-US" sz="1000" b="1" dirty="0">
                          <a:latin typeface="Helvetica LT Std"/>
                        </a:rPr>
                        <a:t>December 31, 2009;</a:t>
                      </a:r>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704605137"/>
                  </a:ext>
                </a:extLst>
              </a:tr>
              <a:tr h="190420">
                <a:tc>
                  <a:txBody>
                    <a:bodyPr/>
                    <a:lstStyle/>
                    <a:p>
                      <a:endParaRPr lang="en-US" sz="900" dirty="0">
                        <a:latin typeface="Helvetica LT Std"/>
                      </a:endParaRPr>
                    </a:p>
                  </a:txBody>
                  <a:tcPr/>
                </a:tc>
                <a:tc>
                  <a:txBody>
                    <a:bodyPr/>
                    <a:lstStyle/>
                    <a:p>
                      <a:r>
                        <a:rPr lang="en-US" sz="900" dirty="0">
                          <a:latin typeface="Helvetica LT Std"/>
                        </a:rPr>
                        <a:t>Total</a:t>
                      </a:r>
                      <a:r>
                        <a:rPr lang="en-US" sz="900" baseline="0" dirty="0">
                          <a:latin typeface="Helvetica LT Std"/>
                        </a:rPr>
                        <a:t> Assets</a:t>
                      </a:r>
                      <a:endParaRPr lang="en-US" sz="900" dirty="0">
                        <a:latin typeface="Helvetica LT Std"/>
                      </a:endParaRPr>
                    </a:p>
                  </a:txBody>
                  <a:tcPr/>
                </a:tc>
                <a:tc>
                  <a:txBody>
                    <a:bodyPr/>
                    <a:lstStyle/>
                    <a:p>
                      <a:pPr algn="r"/>
                      <a:r>
                        <a:rPr lang="en-US" sz="900" dirty="0">
                          <a:latin typeface="Helvetica LT Std"/>
                        </a:rPr>
                        <a:t>$100,000</a:t>
                      </a:r>
                    </a:p>
                  </a:txBody>
                  <a:tcPr/>
                </a:tc>
                <a:extLst>
                  <a:ext uri="{0D108BD9-81ED-4DB2-BD59-A6C34878D82A}">
                    <a16:rowId xmlns:a16="http://schemas.microsoft.com/office/drawing/2014/main" val="2547765561"/>
                  </a:ext>
                </a:extLst>
              </a:tr>
              <a:tr h="190420">
                <a:tc>
                  <a:txBody>
                    <a:bodyPr/>
                    <a:lstStyle/>
                    <a:p>
                      <a:endParaRPr lang="en-US" sz="900" dirty="0">
                        <a:latin typeface="Helvetica LT Std"/>
                      </a:endParaRPr>
                    </a:p>
                  </a:txBody>
                  <a:tcPr/>
                </a:tc>
                <a:tc>
                  <a:txBody>
                    <a:bodyPr/>
                    <a:lstStyle/>
                    <a:p>
                      <a:r>
                        <a:rPr lang="en-US" sz="900" dirty="0">
                          <a:latin typeface="Helvetica LT Std"/>
                        </a:rPr>
                        <a:t>Net income for the</a:t>
                      </a:r>
                      <a:r>
                        <a:rPr lang="en-US" sz="900" baseline="0" dirty="0">
                          <a:latin typeface="Helvetica LT Std"/>
                        </a:rPr>
                        <a:t> year</a:t>
                      </a:r>
                      <a:endParaRPr lang="en-US" sz="900" dirty="0">
                        <a:latin typeface="Helvetica LT Std"/>
                      </a:endParaRPr>
                    </a:p>
                  </a:txBody>
                  <a:tcPr/>
                </a:tc>
                <a:tc>
                  <a:txBody>
                    <a:bodyPr/>
                    <a:lstStyle/>
                    <a:p>
                      <a:pPr algn="r"/>
                      <a:r>
                        <a:rPr lang="en-US" sz="900" dirty="0">
                          <a:latin typeface="Helvetica LT Std"/>
                        </a:rPr>
                        <a:t>$4,000</a:t>
                      </a:r>
                    </a:p>
                  </a:txBody>
                  <a:tcPr/>
                </a:tc>
                <a:extLst>
                  <a:ext uri="{0D108BD9-81ED-4DB2-BD59-A6C34878D82A}">
                    <a16:rowId xmlns:a16="http://schemas.microsoft.com/office/drawing/2014/main" val="421688901"/>
                  </a:ext>
                </a:extLst>
              </a:tr>
              <a:tr h="190420">
                <a:tc>
                  <a:txBody>
                    <a:bodyPr/>
                    <a:lstStyle/>
                    <a:p>
                      <a:endParaRPr lang="en-US" sz="900" dirty="0">
                        <a:latin typeface="Helvetica LT Std"/>
                      </a:endParaRPr>
                    </a:p>
                  </a:txBody>
                  <a:tcPr/>
                </a:tc>
                <a:tc>
                  <a:txBody>
                    <a:bodyPr/>
                    <a:lstStyle/>
                    <a:p>
                      <a:r>
                        <a:rPr lang="en-US" sz="900" dirty="0">
                          <a:latin typeface="Helvetica LT Std"/>
                        </a:rPr>
                        <a:t>Dividends paid</a:t>
                      </a:r>
                    </a:p>
                  </a:txBody>
                  <a:tcPr/>
                </a:tc>
                <a:tc>
                  <a:txBody>
                    <a:bodyPr/>
                    <a:lstStyle/>
                    <a:p>
                      <a:pPr algn="r"/>
                      <a:r>
                        <a:rPr lang="en-US" sz="900" dirty="0">
                          <a:latin typeface="Helvetica LT Std"/>
                        </a:rPr>
                        <a:t>$0</a:t>
                      </a:r>
                    </a:p>
                  </a:txBody>
                  <a:tcPr/>
                </a:tc>
                <a:extLst>
                  <a:ext uri="{0D108BD9-81ED-4DB2-BD59-A6C34878D82A}">
                    <a16:rowId xmlns:a16="http://schemas.microsoft.com/office/drawing/2014/main" val="701545693"/>
                  </a:ext>
                </a:extLst>
              </a:tr>
              <a:tr h="190420">
                <a:tc>
                  <a:txBody>
                    <a:bodyPr/>
                    <a:lstStyle/>
                    <a:p>
                      <a:endParaRPr lang="en-US" sz="900" dirty="0">
                        <a:latin typeface="Helvetica LT Std"/>
                      </a:endParaRPr>
                    </a:p>
                  </a:txBody>
                  <a:tcPr/>
                </a:tc>
                <a:tc>
                  <a:txBody>
                    <a:bodyPr/>
                    <a:lstStyle/>
                    <a:p>
                      <a:r>
                        <a:rPr lang="en-US" sz="900" dirty="0">
                          <a:latin typeface="Helvetica LT Std"/>
                        </a:rPr>
                        <a:t>Assets are</a:t>
                      </a:r>
                      <a:r>
                        <a:rPr lang="en-US" sz="900" baseline="0" dirty="0">
                          <a:latin typeface="Helvetica LT Std"/>
                        </a:rPr>
                        <a:t> equally financed with debt and equity</a:t>
                      </a:r>
                      <a:endParaRPr lang="en-US" sz="900" dirty="0">
                        <a:latin typeface="Helvetica LT Std"/>
                      </a:endParaRPr>
                    </a:p>
                  </a:txBody>
                  <a:tcPr/>
                </a:tc>
                <a:tc>
                  <a:txBody>
                    <a:bodyPr/>
                    <a:lstStyle/>
                    <a:p>
                      <a:endParaRPr lang="en-US" sz="900">
                        <a:latin typeface="Helvetica LT Std"/>
                      </a:endParaRPr>
                    </a:p>
                  </a:txBody>
                  <a:tcPr/>
                </a:tc>
                <a:extLst>
                  <a:ext uri="{0D108BD9-81ED-4DB2-BD59-A6C34878D82A}">
                    <a16:rowId xmlns:a16="http://schemas.microsoft.com/office/drawing/2014/main" val="2323397123"/>
                  </a:ext>
                </a:extLst>
              </a:tr>
              <a:tr h="190420">
                <a:tc>
                  <a:txBody>
                    <a:bodyPr/>
                    <a:lstStyle/>
                    <a:p>
                      <a:endParaRPr lang="en-US" sz="900">
                        <a:latin typeface="Helvetica LT Std"/>
                      </a:endParaRPr>
                    </a:p>
                  </a:txBody>
                  <a:tcPr/>
                </a:tc>
                <a:tc>
                  <a:txBody>
                    <a:bodyPr/>
                    <a:lstStyle/>
                    <a:p>
                      <a:r>
                        <a:rPr lang="en-US" sz="900" dirty="0">
                          <a:latin typeface="Helvetica LT Std"/>
                        </a:rPr>
                        <a:t>50%</a:t>
                      </a:r>
                      <a:r>
                        <a:rPr lang="en-US" sz="900" baseline="0" dirty="0">
                          <a:latin typeface="Helvetica LT Std"/>
                        </a:rPr>
                        <a:t> of the equity comes from contributed capital </a:t>
                      </a:r>
                      <a:endParaRPr lang="en-US" sz="900" dirty="0">
                        <a:latin typeface="Helvetica LT Std"/>
                      </a:endParaRPr>
                    </a:p>
                  </a:txBody>
                  <a:tcPr/>
                </a:tc>
                <a:tc>
                  <a:txBody>
                    <a:bodyPr/>
                    <a:lstStyle/>
                    <a:p>
                      <a:endParaRPr lang="en-US" sz="900" dirty="0">
                        <a:latin typeface="Helvetica LT Std"/>
                      </a:endParaRPr>
                    </a:p>
                  </a:txBody>
                  <a:tcPr/>
                </a:tc>
                <a:extLst>
                  <a:ext uri="{0D108BD9-81ED-4DB2-BD59-A6C34878D82A}">
                    <a16:rowId xmlns:a16="http://schemas.microsoft.com/office/drawing/2014/main" val="4009339675"/>
                  </a:ext>
                </a:extLst>
              </a:tr>
              <a:tr h="0">
                <a:tc>
                  <a:txBody>
                    <a:bodyPr/>
                    <a:lstStyle/>
                    <a:p>
                      <a:endParaRPr lang="en-US" sz="900" dirty="0">
                        <a:latin typeface="Helvetica LT Std"/>
                      </a:endParaRPr>
                    </a:p>
                  </a:txBody>
                  <a:tcPr/>
                </a:tc>
                <a:tc>
                  <a:txBody>
                    <a:bodyPr/>
                    <a:lstStyle/>
                    <a:p>
                      <a:endParaRPr lang="en-US" sz="900" dirty="0"/>
                    </a:p>
                  </a:txBody>
                  <a:tcPr/>
                </a:tc>
                <a:tc>
                  <a:txBody>
                    <a:bodyPr/>
                    <a:lstStyle/>
                    <a:p>
                      <a:endParaRPr lang="en-US" sz="900" dirty="0">
                        <a:latin typeface="Helvetica LT Std"/>
                      </a:endParaRPr>
                    </a:p>
                  </a:txBody>
                  <a:tcPr/>
                </a:tc>
                <a:extLst>
                  <a:ext uri="{0D108BD9-81ED-4DB2-BD59-A6C34878D82A}">
                    <a16:rowId xmlns:a16="http://schemas.microsoft.com/office/drawing/2014/main" val="2572316583"/>
                  </a:ext>
                </a:extLst>
              </a:tr>
              <a:tr h="190420">
                <a:tc gridSpan="3">
                  <a:txBody>
                    <a:bodyPr/>
                    <a:lstStyle/>
                    <a:p>
                      <a:r>
                        <a:rPr lang="en-US" sz="1000" b="1" dirty="0">
                          <a:latin typeface="Helvetica LT Std"/>
                        </a:rPr>
                        <a:t>December 31, 2010;</a:t>
                      </a:r>
                    </a:p>
                  </a:txBody>
                  <a:tcPr/>
                </a:tc>
                <a:tc hMerge="1">
                  <a:txBody>
                    <a:bodyPr/>
                    <a:lstStyle/>
                    <a:p>
                      <a:endParaRPr lang="en-US"/>
                    </a:p>
                  </a:txBody>
                  <a:tcPr/>
                </a:tc>
                <a:tc hMerge="1">
                  <a:txBody>
                    <a:bodyPr/>
                    <a:lstStyle/>
                    <a:p>
                      <a:endParaRPr lang="en-US" sz="1100" dirty="0">
                        <a:latin typeface="Helvetica LT Std"/>
                      </a:endParaRPr>
                    </a:p>
                  </a:txBody>
                  <a:tcPr/>
                </a:tc>
                <a:extLst>
                  <a:ext uri="{0D108BD9-81ED-4DB2-BD59-A6C34878D82A}">
                    <a16:rowId xmlns:a16="http://schemas.microsoft.com/office/drawing/2014/main" val="1391625222"/>
                  </a:ext>
                </a:extLst>
              </a:tr>
              <a:tr h="190420">
                <a:tc>
                  <a:txBody>
                    <a:bodyPr/>
                    <a:lstStyle/>
                    <a:p>
                      <a:endParaRPr lang="en-US" sz="900">
                        <a:latin typeface="Helvetica LT Std"/>
                      </a:endParaRPr>
                    </a:p>
                  </a:txBody>
                  <a:tcPr/>
                </a:tc>
                <a:tc>
                  <a:txBody>
                    <a:bodyPr/>
                    <a:lstStyle/>
                    <a:p>
                      <a:r>
                        <a:rPr lang="en-US" sz="900" dirty="0">
                          <a:latin typeface="Helvetica LT Std"/>
                        </a:rPr>
                        <a:t>Total</a:t>
                      </a:r>
                      <a:r>
                        <a:rPr lang="en-US" sz="900" baseline="0" dirty="0">
                          <a:latin typeface="Helvetica LT Std"/>
                        </a:rPr>
                        <a:t> Assets</a:t>
                      </a:r>
                      <a:endParaRPr lang="en-US" sz="900" dirty="0">
                        <a:latin typeface="Helvetica LT Std"/>
                      </a:endParaRPr>
                    </a:p>
                  </a:txBody>
                  <a:tcPr/>
                </a:tc>
                <a:tc>
                  <a:txBody>
                    <a:bodyPr/>
                    <a:lstStyle/>
                    <a:p>
                      <a:pPr algn="r"/>
                      <a:r>
                        <a:rPr lang="en-US" sz="900" dirty="0">
                          <a:latin typeface="Helvetica LT Std"/>
                        </a:rPr>
                        <a:t>$92,000</a:t>
                      </a:r>
                    </a:p>
                  </a:txBody>
                  <a:tcPr/>
                </a:tc>
                <a:extLst>
                  <a:ext uri="{0D108BD9-81ED-4DB2-BD59-A6C34878D82A}">
                    <a16:rowId xmlns:a16="http://schemas.microsoft.com/office/drawing/2014/main" val="4211070244"/>
                  </a:ext>
                </a:extLst>
              </a:tr>
              <a:tr h="190420">
                <a:tc>
                  <a:txBody>
                    <a:bodyPr/>
                    <a:lstStyle/>
                    <a:p>
                      <a:endParaRPr lang="en-US" sz="900">
                        <a:latin typeface="Helvetica LT Std"/>
                      </a:endParaRPr>
                    </a:p>
                  </a:txBody>
                  <a:tcPr/>
                </a:tc>
                <a:tc>
                  <a:txBody>
                    <a:bodyPr/>
                    <a:lstStyle/>
                    <a:p>
                      <a:r>
                        <a:rPr lang="en-US" sz="900" dirty="0">
                          <a:latin typeface="Helvetica LT Std"/>
                        </a:rPr>
                        <a:t>Net</a:t>
                      </a:r>
                      <a:r>
                        <a:rPr lang="en-US" sz="900" baseline="0" dirty="0">
                          <a:latin typeface="Helvetica LT Std"/>
                        </a:rPr>
                        <a:t> loss for the year</a:t>
                      </a:r>
                      <a:endParaRPr lang="en-US" sz="900" dirty="0">
                        <a:latin typeface="Helvetica LT Std"/>
                      </a:endParaRPr>
                    </a:p>
                  </a:txBody>
                  <a:tcPr/>
                </a:tc>
                <a:tc>
                  <a:txBody>
                    <a:bodyPr/>
                    <a:lstStyle/>
                    <a:p>
                      <a:pPr algn="r"/>
                      <a:r>
                        <a:rPr lang="en-US" sz="900" dirty="0">
                          <a:latin typeface="Helvetica LT Std"/>
                        </a:rPr>
                        <a:t>$3,000</a:t>
                      </a:r>
                    </a:p>
                  </a:txBody>
                  <a:tcPr/>
                </a:tc>
                <a:extLst>
                  <a:ext uri="{0D108BD9-81ED-4DB2-BD59-A6C34878D82A}">
                    <a16:rowId xmlns:a16="http://schemas.microsoft.com/office/drawing/2014/main" val="2752448218"/>
                  </a:ext>
                </a:extLst>
              </a:tr>
              <a:tr h="125077">
                <a:tc>
                  <a:txBody>
                    <a:bodyPr/>
                    <a:lstStyle/>
                    <a:p>
                      <a:endParaRPr lang="en-US" sz="900" dirty="0">
                        <a:latin typeface="Helvetica LT Std"/>
                      </a:endParaRPr>
                    </a:p>
                  </a:txBody>
                  <a:tcPr/>
                </a:tc>
                <a:tc>
                  <a:txBody>
                    <a:bodyPr/>
                    <a:lstStyle/>
                    <a:p>
                      <a:r>
                        <a:rPr lang="en-US" sz="900" dirty="0">
                          <a:latin typeface="Helvetica LT Std"/>
                        </a:rPr>
                        <a:t>No</a:t>
                      </a:r>
                      <a:r>
                        <a:rPr lang="en-US" sz="900" baseline="0" dirty="0">
                          <a:latin typeface="Helvetica LT Std"/>
                        </a:rPr>
                        <a:t> new debt or equity comes from contributed capital</a:t>
                      </a:r>
                      <a:endParaRPr lang="en-US" sz="900" dirty="0">
                        <a:latin typeface="Helvetica LT Std"/>
                      </a:endParaRPr>
                    </a:p>
                  </a:txBody>
                  <a:tcPr/>
                </a:tc>
                <a:tc>
                  <a:txBody>
                    <a:bodyPr/>
                    <a:lstStyle/>
                    <a:p>
                      <a:endParaRPr lang="en-US" sz="900" dirty="0">
                        <a:latin typeface="Helvetica LT Std"/>
                      </a:endParaRPr>
                    </a:p>
                  </a:txBody>
                  <a:tcPr/>
                </a:tc>
                <a:extLst>
                  <a:ext uri="{0D108BD9-81ED-4DB2-BD59-A6C34878D82A}">
                    <a16:rowId xmlns:a16="http://schemas.microsoft.com/office/drawing/2014/main" val="2562335065"/>
                  </a:ext>
                </a:extLst>
              </a:tr>
            </a:tbl>
          </a:graphicData>
        </a:graphic>
      </p:graphicFrame>
      <p:sp>
        <p:nvSpPr>
          <p:cNvPr id="4" name="Rectangle 3"/>
          <p:cNvSpPr/>
          <p:nvPr/>
        </p:nvSpPr>
        <p:spPr>
          <a:xfrm>
            <a:off x="802879" y="3662001"/>
            <a:ext cx="2507418" cy="276999"/>
          </a:xfrm>
          <a:prstGeom prst="rect">
            <a:avLst/>
          </a:prstGeom>
        </p:spPr>
        <p:txBody>
          <a:bodyPr wrap="none">
            <a:spAutoFit/>
          </a:bodyPr>
          <a:lstStyle/>
          <a:p>
            <a:r>
              <a:rPr lang="en-US" sz="1200" dirty="0">
                <a:solidFill>
                  <a:srgbClr val="2D3749"/>
                </a:solidFill>
                <a:latin typeface="Helvetica LT Std"/>
              </a:rPr>
              <a:t>In 2010. the company </a:t>
            </a:r>
            <a:r>
              <a:rPr lang="en-US" sz="1200" i="1" dirty="0">
                <a:solidFill>
                  <a:srgbClr val="2D3749"/>
                </a:solidFill>
                <a:latin typeface="Helvetica LT Std"/>
              </a:rPr>
              <a:t>most likely: </a:t>
            </a:r>
            <a:endParaRPr lang="en-US" sz="1200" dirty="0">
              <a:solidFill>
                <a:srgbClr val="2D3749"/>
              </a:solidFill>
              <a:latin typeface="Helvetica LT Std"/>
            </a:endParaRPr>
          </a:p>
        </p:txBody>
      </p:sp>
      <p:sp>
        <p:nvSpPr>
          <p:cNvPr id="14" name="Rectangle 13"/>
          <p:cNvSpPr/>
          <p:nvPr/>
        </p:nvSpPr>
        <p:spPr>
          <a:xfrm>
            <a:off x="833797" y="787174"/>
            <a:ext cx="4953000" cy="323165"/>
          </a:xfrm>
          <a:prstGeom prst="rect">
            <a:avLst/>
          </a:prstGeom>
        </p:spPr>
        <p:txBody>
          <a:bodyPr>
            <a:spAutoFit/>
          </a:bodyPr>
          <a:lstStyle/>
          <a:p>
            <a:r>
              <a:rPr lang="en-US" sz="1500" dirty="0">
                <a:solidFill>
                  <a:srgbClr val="2D3749"/>
                </a:solidFill>
                <a:latin typeface="Helvetica LT Std"/>
              </a:rPr>
              <a:t>The following: information is available for a company:</a:t>
            </a:r>
          </a:p>
        </p:txBody>
      </p:sp>
      <p:sp>
        <p:nvSpPr>
          <p:cNvPr id="16" name="Rectangle 15"/>
          <p:cNvSpPr/>
          <p:nvPr/>
        </p:nvSpPr>
        <p:spPr>
          <a:xfrm>
            <a:off x="765862" y="3924380"/>
            <a:ext cx="3946353" cy="646331"/>
          </a:xfrm>
          <a:prstGeom prst="rect">
            <a:avLst/>
          </a:prstGeom>
        </p:spPr>
        <p:txBody>
          <a:bodyPr wrap="square">
            <a:spAutoFit/>
          </a:bodyPr>
          <a:lstStyle/>
          <a:p>
            <a:r>
              <a:rPr lang="en-US" sz="1200" dirty="0">
                <a:solidFill>
                  <a:srgbClr val="2D3749"/>
                </a:solidFill>
                <a:latin typeface="Helvetica LT Std"/>
              </a:rPr>
              <a:t>A. paid a dividend of $1,000</a:t>
            </a:r>
          </a:p>
          <a:p>
            <a:r>
              <a:rPr lang="en-US" sz="1200" dirty="0">
                <a:solidFill>
                  <a:srgbClr val="2D3749"/>
                </a:solidFill>
                <a:latin typeface="Helvetica LT Std"/>
              </a:rPr>
              <a:t>B. paid a dividend of $5,000</a:t>
            </a:r>
          </a:p>
          <a:p>
            <a:r>
              <a:rPr lang="en-US" sz="1200" dirty="0">
                <a:solidFill>
                  <a:srgbClr val="2D3749"/>
                </a:solidFill>
                <a:latin typeface="Helvetica LT Std"/>
              </a:rPr>
              <a:t>C. did not pay a dividend because they incurred a loss. </a:t>
            </a:r>
          </a:p>
        </p:txBody>
      </p:sp>
      <p:pic>
        <p:nvPicPr>
          <p:cNvPr id="1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81275" y="4028121"/>
            <a:ext cx="4366245" cy="257513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cxnSp>
        <p:nvCxnSpPr>
          <p:cNvPr id="18" name="Straight Connector 17"/>
          <p:cNvCxnSpPr/>
          <p:nvPr/>
        </p:nvCxnSpPr>
        <p:spPr bwMode="auto">
          <a:xfrm>
            <a:off x="5726014" y="4404327"/>
            <a:ext cx="3476768" cy="1822727"/>
          </a:xfrm>
          <a:prstGeom prst="line">
            <a:avLst/>
          </a:prstGeom>
          <a:solidFill>
            <a:schemeClr val="tx2"/>
          </a:solidFill>
          <a:ln w="12700" cap="flat" cmpd="sng" algn="ctr">
            <a:solidFill>
              <a:srgbClr val="FF0000"/>
            </a:solidFill>
            <a:prstDash val="solid"/>
            <a:round/>
            <a:headEnd type="none" w="med" len="med"/>
            <a:tailEnd type="none" w="med" len="med"/>
          </a:ln>
          <a:effectLst/>
        </p:spPr>
      </p:cxnSp>
      <p:cxnSp>
        <p:nvCxnSpPr>
          <p:cNvPr id="19" name="Straight Connector 18"/>
          <p:cNvCxnSpPr/>
          <p:nvPr/>
        </p:nvCxnSpPr>
        <p:spPr bwMode="auto">
          <a:xfrm flipH="1">
            <a:off x="5726015" y="4404327"/>
            <a:ext cx="3476767" cy="1992573"/>
          </a:xfrm>
          <a:prstGeom prst="line">
            <a:avLst/>
          </a:prstGeom>
          <a:solidFill>
            <a:schemeClr val="tx2"/>
          </a:solidFill>
          <a:ln w="12700" cap="flat" cmpd="sng" algn="ctr">
            <a:solidFill>
              <a:srgbClr val="FF0000"/>
            </a:solidFill>
            <a:prstDash val="solid"/>
            <a:round/>
            <a:headEnd type="none" w="med" len="med"/>
            <a:tailEnd type="none" w="med" len="med"/>
          </a:ln>
          <a:effectLst/>
        </p:spPr>
      </p:cxnSp>
      <p:pic>
        <p:nvPicPr>
          <p:cNvPr id="12" name="Picture 11"/>
          <p:cNvPicPr>
            <a:picLocks noChangeAspect="1"/>
          </p:cNvPicPr>
          <p:nvPr/>
        </p:nvPicPr>
        <p:blipFill>
          <a:blip r:embed="rId4"/>
          <a:stretch>
            <a:fillRect/>
          </a:stretch>
        </p:blipFill>
        <p:spPr>
          <a:xfrm>
            <a:off x="6839672" y="1102763"/>
            <a:ext cx="2530871" cy="2414588"/>
          </a:xfrm>
          <a:prstGeom prst="rect">
            <a:avLst/>
          </a:prstGeom>
        </p:spPr>
      </p:pic>
      <p:sp>
        <p:nvSpPr>
          <p:cNvPr id="15" name="Text Box 7"/>
          <p:cNvSpPr txBox="1">
            <a:spLocks noChangeArrowheads="1"/>
          </p:cNvSpPr>
          <p:nvPr/>
        </p:nvSpPr>
        <p:spPr bwMode="auto">
          <a:xfrm>
            <a:off x="241302" y="6500548"/>
            <a:ext cx="4384675" cy="400110"/>
          </a:xfrm>
          <a:prstGeom prst="rect">
            <a:avLst/>
          </a:prstGeom>
          <a:noFill/>
          <a:ln w="9525">
            <a:noFill/>
            <a:miter lim="800000"/>
            <a:headEnd/>
            <a:tailEnd/>
          </a:ln>
        </p:spPr>
        <p:txBody>
          <a:bodyPr wrap="square">
            <a:spAutoFit/>
          </a:bodyPr>
          <a:lstStyle/>
          <a:p>
            <a:r>
              <a:rPr lang="en-US" sz="2000" dirty="0">
                <a:solidFill>
                  <a:srgbClr val="3DB7E9"/>
                </a:solidFill>
                <a:latin typeface="Helvetica LT Std"/>
              </a:rPr>
              <a:t>LOS 22.c Explain</a:t>
            </a:r>
            <a:r>
              <a:rPr lang="de-DE" sz="2000" dirty="0">
                <a:solidFill>
                  <a:srgbClr val="3DB7E9"/>
                </a:solidFill>
                <a:latin typeface="Helvetica LT Std"/>
              </a:rPr>
              <a:t> </a:t>
            </a:r>
            <a:endParaRPr lang="en-US" sz="2000" dirty="0">
              <a:solidFill>
                <a:srgbClr val="3DB7E9"/>
              </a:solidFill>
              <a:latin typeface="Helvetica LT Std"/>
            </a:endParaRPr>
          </a:p>
        </p:txBody>
      </p:sp>
    </p:spTree>
    <p:extLst>
      <p:ext uri="{BB962C8B-B14F-4D97-AF65-F5344CB8AC3E}">
        <p14:creationId xmlns:p14="http://schemas.microsoft.com/office/powerpoint/2010/main" val="1171214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latin typeface="Helvetica LT Std"/>
              </a:rPr>
              <a:t>3.2. ACCOUNTING EQUATIONS A = L + E: Practice Q</a:t>
            </a:r>
            <a:endParaRPr lang="en-US" dirty="0">
              <a:latin typeface="Helvetica LT Std"/>
            </a:endParaRPr>
          </a:p>
        </p:txBody>
      </p:sp>
      <p:sp>
        <p:nvSpPr>
          <p:cNvPr id="4" name="Rectangle 3"/>
          <p:cNvSpPr/>
          <p:nvPr/>
        </p:nvSpPr>
        <p:spPr>
          <a:xfrm>
            <a:off x="151342" y="1133757"/>
            <a:ext cx="7072450" cy="1569660"/>
          </a:xfrm>
          <a:prstGeom prst="rect">
            <a:avLst/>
          </a:prstGeom>
        </p:spPr>
        <p:txBody>
          <a:bodyPr wrap="square">
            <a:spAutoFit/>
          </a:bodyPr>
          <a:lstStyle/>
          <a:p>
            <a:r>
              <a:rPr lang="en-US" sz="1600" dirty="0">
                <a:solidFill>
                  <a:srgbClr val="2D3749"/>
                </a:solidFill>
                <a:latin typeface="Helvetica LT Std"/>
              </a:rPr>
              <a:t>Assume U.S. GAAP (generally accepted accounting principles) applies unless otherwise noted. </a:t>
            </a:r>
          </a:p>
          <a:p>
            <a:endParaRPr lang="en-US" sz="1600" dirty="0">
              <a:solidFill>
                <a:srgbClr val="2D3749"/>
              </a:solidFill>
              <a:latin typeface="Helvetica LT Std"/>
            </a:endParaRPr>
          </a:p>
          <a:p>
            <a:r>
              <a:rPr lang="en-US" sz="1600" dirty="0">
                <a:solidFill>
                  <a:srgbClr val="2D3749"/>
                </a:solidFill>
                <a:latin typeface="Helvetica LT Std"/>
              </a:rPr>
              <a:t>Which of the following is least likely to be classified as a financial statement element? </a:t>
            </a:r>
          </a:p>
          <a:p>
            <a:endParaRPr lang="en-US" sz="1600" dirty="0">
              <a:solidFill>
                <a:srgbClr val="2D3749"/>
              </a:solidFill>
              <a:latin typeface="Helvetica LT Std"/>
            </a:endParaRPr>
          </a:p>
        </p:txBody>
      </p:sp>
      <p:sp>
        <p:nvSpPr>
          <p:cNvPr id="10" name="Rectangle 9"/>
          <p:cNvSpPr/>
          <p:nvPr/>
        </p:nvSpPr>
        <p:spPr>
          <a:xfrm>
            <a:off x="384859" y="2665034"/>
            <a:ext cx="1664426" cy="830997"/>
          </a:xfrm>
          <a:prstGeom prst="rect">
            <a:avLst/>
          </a:prstGeom>
        </p:spPr>
        <p:txBody>
          <a:bodyPr wrap="square">
            <a:spAutoFit/>
          </a:bodyPr>
          <a:lstStyle/>
          <a:p>
            <a:r>
              <a:rPr lang="en-US" sz="1600" dirty="0">
                <a:solidFill>
                  <a:srgbClr val="2D3749"/>
                </a:solidFill>
                <a:latin typeface="Helvetica LT Std"/>
              </a:rPr>
              <a:t>A. Asset.</a:t>
            </a:r>
          </a:p>
          <a:p>
            <a:r>
              <a:rPr lang="en-US" sz="1600" dirty="0">
                <a:solidFill>
                  <a:srgbClr val="2D3749"/>
                </a:solidFill>
                <a:latin typeface="Helvetica LT Std"/>
              </a:rPr>
              <a:t>B. Revenue. </a:t>
            </a:r>
          </a:p>
          <a:p>
            <a:r>
              <a:rPr lang="en-US" sz="1600" dirty="0">
                <a:solidFill>
                  <a:srgbClr val="2D3749"/>
                </a:solidFill>
                <a:latin typeface="Helvetica LT Std"/>
              </a:rPr>
              <a:t>C. Net income. </a:t>
            </a:r>
          </a:p>
        </p:txBody>
      </p:sp>
      <p:pic>
        <p:nvPicPr>
          <p:cNvPr id="14" name="Picture 13"/>
          <p:cNvPicPr>
            <a:picLocks noChangeAspect="1"/>
          </p:cNvPicPr>
          <p:nvPr/>
        </p:nvPicPr>
        <p:blipFill>
          <a:blip r:embed="rId3"/>
          <a:stretch>
            <a:fillRect/>
          </a:stretch>
        </p:blipFill>
        <p:spPr>
          <a:xfrm>
            <a:off x="7070331" y="1001391"/>
            <a:ext cx="2530871" cy="2414588"/>
          </a:xfrm>
          <a:prstGeom prst="rect">
            <a:avLst/>
          </a:prstGeom>
        </p:spPr>
      </p:pic>
      <p:sp>
        <p:nvSpPr>
          <p:cNvPr id="6" name="Text Box 7"/>
          <p:cNvSpPr txBox="1">
            <a:spLocks noChangeArrowheads="1"/>
          </p:cNvSpPr>
          <p:nvPr/>
        </p:nvSpPr>
        <p:spPr bwMode="auto">
          <a:xfrm>
            <a:off x="241302" y="6500548"/>
            <a:ext cx="4384675" cy="400110"/>
          </a:xfrm>
          <a:prstGeom prst="rect">
            <a:avLst/>
          </a:prstGeom>
          <a:noFill/>
          <a:ln w="9525">
            <a:noFill/>
            <a:miter lim="800000"/>
            <a:headEnd/>
            <a:tailEnd/>
          </a:ln>
        </p:spPr>
        <p:txBody>
          <a:bodyPr wrap="square">
            <a:spAutoFit/>
          </a:bodyPr>
          <a:lstStyle/>
          <a:p>
            <a:r>
              <a:rPr lang="en-US" sz="2000" dirty="0">
                <a:solidFill>
                  <a:srgbClr val="3DB7E9"/>
                </a:solidFill>
                <a:latin typeface="Helvetica LT Std"/>
              </a:rPr>
              <a:t>LOS 22.c Explain</a:t>
            </a:r>
            <a:r>
              <a:rPr lang="de-DE" sz="2000" dirty="0">
                <a:solidFill>
                  <a:srgbClr val="3DB7E9"/>
                </a:solidFill>
                <a:latin typeface="Helvetica LT Std"/>
              </a:rPr>
              <a:t> </a:t>
            </a:r>
            <a:endParaRPr lang="en-US" sz="2000" dirty="0">
              <a:solidFill>
                <a:srgbClr val="3DB7E9"/>
              </a:solidFill>
              <a:latin typeface="Helvetica LT Std"/>
            </a:endParaRPr>
          </a:p>
        </p:txBody>
      </p:sp>
    </p:spTree>
    <p:extLst>
      <p:ext uri="{BB962C8B-B14F-4D97-AF65-F5344CB8AC3E}">
        <p14:creationId xmlns:p14="http://schemas.microsoft.com/office/powerpoint/2010/main" val="408159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latin typeface="Helvetica LT Std"/>
              </a:rPr>
              <a:t>3.2. ACCOUNTING EQUATIONS A = L + E: Practice Q</a:t>
            </a:r>
            <a:endParaRPr lang="en-US" dirty="0">
              <a:latin typeface="Helvetica LT Std"/>
            </a:endParaRPr>
          </a:p>
        </p:txBody>
      </p:sp>
      <p:sp>
        <p:nvSpPr>
          <p:cNvPr id="4" name="Rectangle 3"/>
          <p:cNvSpPr/>
          <p:nvPr/>
        </p:nvSpPr>
        <p:spPr>
          <a:xfrm>
            <a:off x="151342" y="1133757"/>
            <a:ext cx="7072450" cy="1569660"/>
          </a:xfrm>
          <a:prstGeom prst="rect">
            <a:avLst/>
          </a:prstGeom>
        </p:spPr>
        <p:txBody>
          <a:bodyPr wrap="square">
            <a:spAutoFit/>
          </a:bodyPr>
          <a:lstStyle/>
          <a:p>
            <a:r>
              <a:rPr lang="en-US" sz="1600" dirty="0">
                <a:solidFill>
                  <a:srgbClr val="2D3749"/>
                </a:solidFill>
                <a:latin typeface="Helvetica LT Std"/>
              </a:rPr>
              <a:t>Assume U.S. GAAP (generally accepted accounting principles) applies unless otherwise noted. </a:t>
            </a:r>
          </a:p>
          <a:p>
            <a:endParaRPr lang="en-US" sz="1600" dirty="0">
              <a:solidFill>
                <a:srgbClr val="2D3749"/>
              </a:solidFill>
              <a:latin typeface="Helvetica LT Std"/>
            </a:endParaRPr>
          </a:p>
          <a:p>
            <a:r>
              <a:rPr lang="en-US" sz="1600" dirty="0">
                <a:solidFill>
                  <a:srgbClr val="2D3749"/>
                </a:solidFill>
                <a:latin typeface="Helvetica LT Std"/>
              </a:rPr>
              <a:t>Which of the following is least likely to be classified as a financial statement element? </a:t>
            </a:r>
          </a:p>
          <a:p>
            <a:endParaRPr lang="en-US" sz="1600" dirty="0">
              <a:solidFill>
                <a:srgbClr val="2D3749"/>
              </a:solidFill>
              <a:latin typeface="Helvetica LT Std"/>
            </a:endParaRPr>
          </a:p>
        </p:txBody>
      </p:sp>
      <p:sp>
        <p:nvSpPr>
          <p:cNvPr id="10" name="Rectangle 9"/>
          <p:cNvSpPr/>
          <p:nvPr/>
        </p:nvSpPr>
        <p:spPr>
          <a:xfrm>
            <a:off x="384859" y="2665034"/>
            <a:ext cx="1664426" cy="830997"/>
          </a:xfrm>
          <a:prstGeom prst="rect">
            <a:avLst/>
          </a:prstGeom>
        </p:spPr>
        <p:txBody>
          <a:bodyPr wrap="square">
            <a:spAutoFit/>
          </a:bodyPr>
          <a:lstStyle/>
          <a:p>
            <a:r>
              <a:rPr lang="en-US" sz="1600" dirty="0">
                <a:solidFill>
                  <a:srgbClr val="2D3749"/>
                </a:solidFill>
                <a:latin typeface="Helvetica LT Std"/>
              </a:rPr>
              <a:t>A. Asset.</a:t>
            </a:r>
          </a:p>
          <a:p>
            <a:r>
              <a:rPr lang="en-US" sz="1600" dirty="0">
                <a:solidFill>
                  <a:srgbClr val="2D3749"/>
                </a:solidFill>
                <a:latin typeface="Helvetica LT Std"/>
              </a:rPr>
              <a:t>B. Revenue. </a:t>
            </a:r>
          </a:p>
          <a:p>
            <a:r>
              <a:rPr lang="en-US" sz="1600" dirty="0">
                <a:solidFill>
                  <a:srgbClr val="2D3749"/>
                </a:solidFill>
                <a:latin typeface="Helvetica LT Std"/>
              </a:rPr>
              <a:t>C. Net income. </a:t>
            </a:r>
          </a:p>
        </p:txBody>
      </p:sp>
      <p:sp>
        <p:nvSpPr>
          <p:cNvPr id="11" name="Rectangle 10"/>
          <p:cNvSpPr/>
          <p:nvPr/>
        </p:nvSpPr>
        <p:spPr>
          <a:xfrm>
            <a:off x="304802" y="3870038"/>
            <a:ext cx="8825550" cy="1323439"/>
          </a:xfrm>
          <a:prstGeom prst="rect">
            <a:avLst/>
          </a:prstGeom>
        </p:spPr>
        <p:txBody>
          <a:bodyPr wrap="square">
            <a:spAutoFit/>
          </a:bodyPr>
          <a:lstStyle/>
          <a:p>
            <a:r>
              <a:rPr lang="en-US" sz="1600" dirty="0">
                <a:solidFill>
                  <a:srgbClr val="2D3749"/>
                </a:solidFill>
                <a:latin typeface="Helvetica LT Std"/>
              </a:rPr>
              <a:t>C. Net income is not an element of the financial statements. but the net result of</a:t>
            </a:r>
          </a:p>
          <a:p>
            <a:r>
              <a:rPr lang="en-US" sz="1600" dirty="0">
                <a:solidFill>
                  <a:srgbClr val="2D3749"/>
                </a:solidFill>
                <a:latin typeface="Helvetica LT Std"/>
              </a:rPr>
              <a:t>revenues less expenses. </a:t>
            </a:r>
          </a:p>
          <a:p>
            <a:endParaRPr lang="en-US" sz="1600" dirty="0">
              <a:solidFill>
                <a:srgbClr val="2D3749"/>
              </a:solidFill>
              <a:latin typeface="Helvetica LT Std"/>
            </a:endParaRPr>
          </a:p>
          <a:p>
            <a:r>
              <a:rPr lang="en-US" sz="1600" dirty="0">
                <a:solidFill>
                  <a:srgbClr val="2D3749"/>
                </a:solidFill>
                <a:latin typeface="Helvetica LT Std"/>
              </a:rPr>
              <a:t>The elements are: assets, liabilities, owners equity, revenue and expenses. </a:t>
            </a:r>
          </a:p>
          <a:p>
            <a:r>
              <a:rPr lang="en-US" sz="1600" dirty="0">
                <a:solidFill>
                  <a:srgbClr val="2D3749"/>
                </a:solidFill>
                <a:latin typeface="Helvetica LT Std"/>
              </a:rPr>
              <a:t> </a:t>
            </a:r>
          </a:p>
        </p:txBody>
      </p:sp>
      <p:pic>
        <p:nvPicPr>
          <p:cNvPr id="14" name="Picture 13"/>
          <p:cNvPicPr>
            <a:picLocks noChangeAspect="1"/>
          </p:cNvPicPr>
          <p:nvPr/>
        </p:nvPicPr>
        <p:blipFill>
          <a:blip r:embed="rId3"/>
          <a:stretch>
            <a:fillRect/>
          </a:stretch>
        </p:blipFill>
        <p:spPr>
          <a:xfrm>
            <a:off x="7070331" y="1001391"/>
            <a:ext cx="2530871" cy="2414588"/>
          </a:xfrm>
          <a:prstGeom prst="rect">
            <a:avLst/>
          </a:prstGeom>
        </p:spPr>
      </p:pic>
      <p:sp>
        <p:nvSpPr>
          <p:cNvPr id="7" name="Text Box 7"/>
          <p:cNvSpPr txBox="1">
            <a:spLocks noChangeArrowheads="1"/>
          </p:cNvSpPr>
          <p:nvPr/>
        </p:nvSpPr>
        <p:spPr bwMode="auto">
          <a:xfrm>
            <a:off x="241302" y="6500548"/>
            <a:ext cx="4384675" cy="400110"/>
          </a:xfrm>
          <a:prstGeom prst="rect">
            <a:avLst/>
          </a:prstGeom>
          <a:noFill/>
          <a:ln w="9525">
            <a:noFill/>
            <a:miter lim="800000"/>
            <a:headEnd/>
            <a:tailEnd/>
          </a:ln>
        </p:spPr>
        <p:txBody>
          <a:bodyPr wrap="square">
            <a:spAutoFit/>
          </a:bodyPr>
          <a:lstStyle/>
          <a:p>
            <a:r>
              <a:rPr lang="en-US" sz="2000" dirty="0">
                <a:solidFill>
                  <a:srgbClr val="3DB7E9"/>
                </a:solidFill>
                <a:latin typeface="Helvetica LT Std"/>
              </a:rPr>
              <a:t>LOS 22.c Explain</a:t>
            </a:r>
            <a:r>
              <a:rPr lang="de-DE" sz="2000" dirty="0">
                <a:solidFill>
                  <a:srgbClr val="3DB7E9"/>
                </a:solidFill>
                <a:latin typeface="Helvetica LT Std"/>
              </a:rPr>
              <a:t> </a:t>
            </a:r>
            <a:endParaRPr lang="en-US" sz="2000" dirty="0">
              <a:solidFill>
                <a:srgbClr val="3DB7E9"/>
              </a:solidFill>
              <a:latin typeface="Helvetica LT Std"/>
            </a:endParaRPr>
          </a:p>
        </p:txBody>
      </p:sp>
    </p:spTree>
    <p:extLst>
      <p:ext uri="{BB962C8B-B14F-4D97-AF65-F5344CB8AC3E}">
        <p14:creationId xmlns:p14="http://schemas.microsoft.com/office/powerpoint/2010/main" val="2923986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latin typeface="Helvetica LT Std"/>
              </a:rPr>
              <a:t>3.2. ACCOUNTING EQUATIONS A = L + E: Practice Q</a:t>
            </a:r>
            <a:endParaRPr lang="en-US" dirty="0">
              <a:latin typeface="Helvetica LT Std"/>
            </a:endParaRPr>
          </a:p>
        </p:txBody>
      </p:sp>
      <p:graphicFrame>
        <p:nvGraphicFramePr>
          <p:cNvPr id="2" name="Table 1"/>
          <p:cNvGraphicFramePr>
            <a:graphicFrameLocks noGrp="1"/>
          </p:cNvGraphicFramePr>
          <p:nvPr/>
        </p:nvGraphicFramePr>
        <p:xfrm>
          <a:off x="653143" y="1649322"/>
          <a:ext cx="5192122" cy="1478227"/>
        </p:xfrm>
        <a:graphic>
          <a:graphicData uri="http://schemas.openxmlformats.org/drawingml/2006/table">
            <a:tbl>
              <a:tblPr firstRow="1" bandRow="1">
                <a:tableStyleId>{5940675A-B579-460E-94D1-54222C63F5DA}</a:tableStyleId>
              </a:tblPr>
              <a:tblGrid>
                <a:gridCol w="4251596">
                  <a:extLst>
                    <a:ext uri="{9D8B030D-6E8A-4147-A177-3AD203B41FA5}">
                      <a16:colId xmlns:a16="http://schemas.microsoft.com/office/drawing/2014/main" val="3597712087"/>
                    </a:ext>
                  </a:extLst>
                </a:gridCol>
                <a:gridCol w="940526">
                  <a:extLst>
                    <a:ext uri="{9D8B030D-6E8A-4147-A177-3AD203B41FA5}">
                      <a16:colId xmlns:a16="http://schemas.microsoft.com/office/drawing/2014/main" val="1522423928"/>
                    </a:ext>
                  </a:extLst>
                </a:gridCol>
              </a:tblGrid>
              <a:tr h="214156">
                <a:tc>
                  <a:txBody>
                    <a:bodyPr/>
                    <a:lstStyle/>
                    <a:p>
                      <a:endParaRPr lang="en-US" sz="1200" dirty="0">
                        <a:latin typeface="Helvetica LT Std"/>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latin typeface="+mn-lt"/>
                          <a:ea typeface="+mn-ea"/>
                          <a:cs typeface="+mn-cs"/>
                        </a:rPr>
                        <a:t>¥</a:t>
                      </a:r>
                    </a:p>
                  </a:txBody>
                  <a:tcPr/>
                </a:tc>
                <a:extLst>
                  <a:ext uri="{0D108BD9-81ED-4DB2-BD59-A6C34878D82A}">
                    <a16:rowId xmlns:a16="http://schemas.microsoft.com/office/drawing/2014/main" val="1725901005"/>
                  </a:ext>
                </a:extLst>
              </a:tr>
              <a:tr h="2141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Helvetica LT Std"/>
                          <a:ea typeface="+mn-ea"/>
                          <a:cs typeface="+mn-cs"/>
                        </a:rPr>
                        <a:t>Net income reported</a:t>
                      </a:r>
                    </a:p>
                  </a:txBody>
                  <a:tcPr/>
                </a:tc>
                <a:tc>
                  <a:txBody>
                    <a:bodyPr/>
                    <a:lstStyle/>
                    <a:p>
                      <a:pPr algn="r"/>
                      <a:r>
                        <a:rPr lang="en-US" sz="1200" dirty="0">
                          <a:latin typeface="Helvetica LT Std"/>
                        </a:rPr>
                        <a:t>42,000</a:t>
                      </a:r>
                    </a:p>
                  </a:txBody>
                  <a:tcPr/>
                </a:tc>
                <a:extLst>
                  <a:ext uri="{0D108BD9-81ED-4DB2-BD59-A6C34878D82A}">
                    <a16:rowId xmlns:a16="http://schemas.microsoft.com/office/drawing/2014/main" val="1611477937"/>
                  </a:ext>
                </a:extLst>
              </a:tr>
              <a:tr h="2141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Helvetica LT Std"/>
                          <a:ea typeface="+mn-ea"/>
                          <a:cs typeface="+mn-cs"/>
                        </a:rPr>
                        <a:t>Dividends paid</a:t>
                      </a:r>
                    </a:p>
                  </a:txBody>
                  <a:tcPr/>
                </a:tc>
                <a:tc>
                  <a:txBody>
                    <a:bodyPr/>
                    <a:lstStyle/>
                    <a:p>
                      <a:pPr algn="r"/>
                      <a:r>
                        <a:rPr lang="en-US" sz="1200" dirty="0">
                          <a:latin typeface="Helvetica LT Std"/>
                        </a:rPr>
                        <a:t>7,000</a:t>
                      </a:r>
                    </a:p>
                  </a:txBody>
                  <a:tcPr/>
                </a:tc>
                <a:extLst>
                  <a:ext uri="{0D108BD9-81ED-4DB2-BD59-A6C34878D82A}">
                    <a16:rowId xmlns:a16="http://schemas.microsoft.com/office/drawing/2014/main" val="3153607314"/>
                  </a:ext>
                </a:extLst>
              </a:tr>
              <a:tr h="2141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Helvetica LT Std"/>
                          <a:ea typeface="+mn-ea"/>
                          <a:cs typeface="+mn-cs"/>
                        </a:rPr>
                        <a:t>Unrealized loss on available-for-sale investments</a:t>
                      </a:r>
                    </a:p>
                  </a:txBody>
                  <a:tcPr/>
                </a:tc>
                <a:tc>
                  <a:txBody>
                    <a:bodyPr/>
                    <a:lstStyle/>
                    <a:p>
                      <a:pPr algn="r"/>
                      <a:r>
                        <a:rPr lang="en-US" sz="1200" dirty="0">
                          <a:latin typeface="Helvetica LT Std"/>
                        </a:rPr>
                        <a:t>3,000</a:t>
                      </a:r>
                    </a:p>
                  </a:txBody>
                  <a:tcPr/>
                </a:tc>
                <a:extLst>
                  <a:ext uri="{0D108BD9-81ED-4DB2-BD59-A6C34878D82A}">
                    <a16:rowId xmlns:a16="http://schemas.microsoft.com/office/drawing/2014/main" val="824834881"/>
                  </a:ext>
                </a:extLst>
              </a:tr>
              <a:tr h="2895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Helvetica LT Std"/>
                          <a:ea typeface="+mn-ea"/>
                          <a:cs typeface="+mn-cs"/>
                        </a:rPr>
                        <a:t>Repurchase of company stock, to be held as Treasury stock</a:t>
                      </a:r>
                    </a:p>
                  </a:txBody>
                  <a:tcPr/>
                </a:tc>
                <a:tc>
                  <a:txBody>
                    <a:bodyPr/>
                    <a:lstStyle/>
                    <a:p>
                      <a:pPr algn="r"/>
                      <a:r>
                        <a:rPr lang="en-US" sz="1200" dirty="0">
                          <a:latin typeface="Helvetica LT Std"/>
                        </a:rPr>
                        <a:t>6,000</a:t>
                      </a:r>
                    </a:p>
                  </a:txBody>
                  <a:tcPr/>
                </a:tc>
                <a:extLst>
                  <a:ext uri="{0D108BD9-81ED-4DB2-BD59-A6C34878D82A}">
                    <a16:rowId xmlns:a16="http://schemas.microsoft.com/office/drawing/2014/main" val="3266523975"/>
                  </a:ext>
                </a:extLst>
              </a:tr>
            </a:tbl>
          </a:graphicData>
        </a:graphic>
      </p:graphicFrame>
      <p:sp>
        <p:nvSpPr>
          <p:cNvPr id="11" name="Rectangle 10"/>
          <p:cNvSpPr/>
          <p:nvPr/>
        </p:nvSpPr>
        <p:spPr>
          <a:xfrm>
            <a:off x="653143" y="771324"/>
            <a:ext cx="6417188" cy="461665"/>
          </a:xfrm>
          <a:prstGeom prst="rect">
            <a:avLst/>
          </a:prstGeom>
        </p:spPr>
        <p:txBody>
          <a:bodyPr wrap="square">
            <a:spAutoFit/>
          </a:bodyPr>
          <a:lstStyle/>
          <a:p>
            <a:r>
              <a:rPr lang="en-US" sz="1200" dirty="0">
                <a:solidFill>
                  <a:srgbClr val="2D3749"/>
                </a:solidFill>
                <a:latin typeface="Helvetica LT Std"/>
              </a:rPr>
              <a:t>At the beginning of the year, a company had total shareholders' equity consisting of ¥200,000 in common share capital and ¥50,000 in retained earnings. </a:t>
            </a:r>
          </a:p>
        </p:txBody>
      </p:sp>
      <p:sp>
        <p:nvSpPr>
          <p:cNvPr id="12" name="Rectangle 11"/>
          <p:cNvSpPr/>
          <p:nvPr/>
        </p:nvSpPr>
        <p:spPr>
          <a:xfrm>
            <a:off x="648784" y="1301880"/>
            <a:ext cx="3383811" cy="276999"/>
          </a:xfrm>
          <a:prstGeom prst="rect">
            <a:avLst/>
          </a:prstGeom>
        </p:spPr>
        <p:txBody>
          <a:bodyPr wrap="none">
            <a:spAutoFit/>
          </a:bodyPr>
          <a:lstStyle/>
          <a:p>
            <a:r>
              <a:rPr lang="en-US" sz="1200" dirty="0">
                <a:solidFill>
                  <a:srgbClr val="2D3749"/>
                </a:solidFill>
                <a:latin typeface="Helvetica LT Std"/>
              </a:rPr>
              <a:t>During the year, the following events occurred: </a:t>
            </a:r>
          </a:p>
        </p:txBody>
      </p:sp>
      <p:sp>
        <p:nvSpPr>
          <p:cNvPr id="13" name="Rectangle 12"/>
          <p:cNvSpPr/>
          <p:nvPr/>
        </p:nvSpPr>
        <p:spPr>
          <a:xfrm>
            <a:off x="648784" y="3253781"/>
            <a:ext cx="4953000" cy="276999"/>
          </a:xfrm>
          <a:prstGeom prst="rect">
            <a:avLst/>
          </a:prstGeom>
        </p:spPr>
        <p:txBody>
          <a:bodyPr>
            <a:spAutoFit/>
          </a:bodyPr>
          <a:lstStyle/>
          <a:p>
            <a:r>
              <a:rPr lang="en-US" sz="1200" dirty="0">
                <a:solidFill>
                  <a:srgbClr val="2D3749"/>
                </a:solidFill>
                <a:latin typeface="Helvetica LT Std"/>
              </a:rPr>
              <a:t>The total shareholders' equity at the end of the year is </a:t>
            </a:r>
            <a:r>
              <a:rPr lang="en-US" sz="1200" i="1" dirty="0">
                <a:solidFill>
                  <a:srgbClr val="2D3749"/>
                </a:solidFill>
                <a:latin typeface="Helvetica LT Std"/>
              </a:rPr>
              <a:t>closest to: </a:t>
            </a:r>
            <a:endParaRPr lang="en-US" sz="1200" dirty="0">
              <a:solidFill>
                <a:srgbClr val="2D3749"/>
              </a:solidFill>
              <a:latin typeface="Helvetica LT Std"/>
            </a:endParaRPr>
          </a:p>
        </p:txBody>
      </p:sp>
      <p:sp>
        <p:nvSpPr>
          <p:cNvPr id="14" name="Rectangle 13"/>
          <p:cNvSpPr/>
          <p:nvPr/>
        </p:nvSpPr>
        <p:spPr>
          <a:xfrm>
            <a:off x="648784" y="3673847"/>
            <a:ext cx="1141911" cy="646331"/>
          </a:xfrm>
          <a:prstGeom prst="rect">
            <a:avLst/>
          </a:prstGeom>
        </p:spPr>
        <p:txBody>
          <a:bodyPr wrap="square">
            <a:spAutoFit/>
          </a:bodyPr>
          <a:lstStyle/>
          <a:p>
            <a:r>
              <a:rPr lang="en-US" sz="1200" dirty="0">
                <a:solidFill>
                  <a:srgbClr val="2D3749"/>
                </a:solidFill>
                <a:latin typeface="Helvetica LT Std"/>
              </a:rPr>
              <a:t>A. ¥276,000.</a:t>
            </a:r>
          </a:p>
          <a:p>
            <a:r>
              <a:rPr lang="en-US" sz="1200" dirty="0">
                <a:solidFill>
                  <a:srgbClr val="2D3749"/>
                </a:solidFill>
                <a:latin typeface="Helvetica LT Std"/>
              </a:rPr>
              <a:t>B. ¥279,000. </a:t>
            </a:r>
          </a:p>
          <a:p>
            <a:r>
              <a:rPr lang="en-US" sz="1200" dirty="0">
                <a:solidFill>
                  <a:srgbClr val="2D3749"/>
                </a:solidFill>
                <a:latin typeface="Helvetica LT Std"/>
              </a:rPr>
              <a:t>C. ¥282,000. </a:t>
            </a:r>
          </a:p>
        </p:txBody>
      </p:sp>
      <p:pic>
        <p:nvPicPr>
          <p:cNvPr id="16" name="Picture 15"/>
          <p:cNvPicPr>
            <a:picLocks noChangeAspect="1"/>
          </p:cNvPicPr>
          <p:nvPr/>
        </p:nvPicPr>
        <p:blipFill>
          <a:blip r:embed="rId3"/>
          <a:stretch>
            <a:fillRect/>
          </a:stretch>
        </p:blipFill>
        <p:spPr>
          <a:xfrm>
            <a:off x="6971477" y="942859"/>
            <a:ext cx="2530871" cy="2414588"/>
          </a:xfrm>
          <a:prstGeom prst="rect">
            <a:avLst/>
          </a:prstGeom>
        </p:spPr>
      </p:pic>
      <p:sp>
        <p:nvSpPr>
          <p:cNvPr id="9" name="Text Box 7"/>
          <p:cNvSpPr txBox="1">
            <a:spLocks noChangeArrowheads="1"/>
          </p:cNvSpPr>
          <p:nvPr/>
        </p:nvSpPr>
        <p:spPr bwMode="auto">
          <a:xfrm>
            <a:off x="241302" y="6500548"/>
            <a:ext cx="4384675" cy="400110"/>
          </a:xfrm>
          <a:prstGeom prst="rect">
            <a:avLst/>
          </a:prstGeom>
          <a:noFill/>
          <a:ln w="9525">
            <a:noFill/>
            <a:miter lim="800000"/>
            <a:headEnd/>
            <a:tailEnd/>
          </a:ln>
        </p:spPr>
        <p:txBody>
          <a:bodyPr wrap="square">
            <a:spAutoFit/>
          </a:bodyPr>
          <a:lstStyle/>
          <a:p>
            <a:r>
              <a:rPr lang="en-US" sz="2000" dirty="0">
                <a:solidFill>
                  <a:srgbClr val="3DB7E9"/>
                </a:solidFill>
                <a:latin typeface="Helvetica LT Std"/>
              </a:rPr>
              <a:t>LOS 22.c Explain</a:t>
            </a:r>
            <a:r>
              <a:rPr lang="de-DE" sz="2000" dirty="0">
                <a:solidFill>
                  <a:srgbClr val="3DB7E9"/>
                </a:solidFill>
                <a:latin typeface="Helvetica LT Std"/>
              </a:rPr>
              <a:t> </a:t>
            </a:r>
            <a:endParaRPr lang="en-US" sz="2000" dirty="0">
              <a:solidFill>
                <a:srgbClr val="3DB7E9"/>
              </a:solidFill>
              <a:latin typeface="Helvetica LT Std"/>
            </a:endParaRPr>
          </a:p>
        </p:txBody>
      </p:sp>
    </p:spTree>
    <p:extLst>
      <p:ext uri="{BB962C8B-B14F-4D97-AF65-F5344CB8AC3E}">
        <p14:creationId xmlns:p14="http://schemas.microsoft.com/office/powerpoint/2010/main" val="1358973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latin typeface="Helvetica LT Std"/>
              </a:rPr>
              <a:t>3.2. ACCOUNTING EQUATIONS A = L + E: Practice Q</a:t>
            </a:r>
            <a:endParaRPr lang="en-US" dirty="0">
              <a:latin typeface="Helvetica LT Std"/>
            </a:endParaRPr>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21991" y="3604573"/>
            <a:ext cx="3597947" cy="255217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aphicFrame>
        <p:nvGraphicFramePr>
          <p:cNvPr id="2" name="Table 1"/>
          <p:cNvGraphicFramePr>
            <a:graphicFrameLocks noGrp="1"/>
          </p:cNvGraphicFramePr>
          <p:nvPr/>
        </p:nvGraphicFramePr>
        <p:xfrm>
          <a:off x="653143" y="1649322"/>
          <a:ext cx="5192122" cy="1478227"/>
        </p:xfrm>
        <a:graphic>
          <a:graphicData uri="http://schemas.openxmlformats.org/drawingml/2006/table">
            <a:tbl>
              <a:tblPr firstRow="1" bandRow="1">
                <a:tableStyleId>{5940675A-B579-460E-94D1-54222C63F5DA}</a:tableStyleId>
              </a:tblPr>
              <a:tblGrid>
                <a:gridCol w="4251596">
                  <a:extLst>
                    <a:ext uri="{9D8B030D-6E8A-4147-A177-3AD203B41FA5}">
                      <a16:colId xmlns:a16="http://schemas.microsoft.com/office/drawing/2014/main" val="3597712087"/>
                    </a:ext>
                  </a:extLst>
                </a:gridCol>
                <a:gridCol w="940526">
                  <a:extLst>
                    <a:ext uri="{9D8B030D-6E8A-4147-A177-3AD203B41FA5}">
                      <a16:colId xmlns:a16="http://schemas.microsoft.com/office/drawing/2014/main" val="1522423928"/>
                    </a:ext>
                  </a:extLst>
                </a:gridCol>
              </a:tblGrid>
              <a:tr h="214156">
                <a:tc>
                  <a:txBody>
                    <a:bodyPr/>
                    <a:lstStyle/>
                    <a:p>
                      <a:endParaRPr lang="en-US" sz="1200" dirty="0">
                        <a:latin typeface="Helvetica LT Std"/>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latin typeface="+mn-lt"/>
                          <a:ea typeface="+mn-ea"/>
                          <a:cs typeface="+mn-cs"/>
                        </a:rPr>
                        <a:t>¥</a:t>
                      </a:r>
                    </a:p>
                  </a:txBody>
                  <a:tcPr/>
                </a:tc>
                <a:extLst>
                  <a:ext uri="{0D108BD9-81ED-4DB2-BD59-A6C34878D82A}">
                    <a16:rowId xmlns:a16="http://schemas.microsoft.com/office/drawing/2014/main" val="1725901005"/>
                  </a:ext>
                </a:extLst>
              </a:tr>
              <a:tr h="2141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Helvetica LT Std"/>
                          <a:ea typeface="+mn-ea"/>
                          <a:cs typeface="+mn-cs"/>
                        </a:rPr>
                        <a:t>Net income reported</a:t>
                      </a:r>
                    </a:p>
                  </a:txBody>
                  <a:tcPr/>
                </a:tc>
                <a:tc>
                  <a:txBody>
                    <a:bodyPr/>
                    <a:lstStyle/>
                    <a:p>
                      <a:pPr algn="r"/>
                      <a:r>
                        <a:rPr lang="en-US" sz="1200" dirty="0">
                          <a:latin typeface="Helvetica LT Std"/>
                        </a:rPr>
                        <a:t>42,000</a:t>
                      </a:r>
                    </a:p>
                  </a:txBody>
                  <a:tcPr/>
                </a:tc>
                <a:extLst>
                  <a:ext uri="{0D108BD9-81ED-4DB2-BD59-A6C34878D82A}">
                    <a16:rowId xmlns:a16="http://schemas.microsoft.com/office/drawing/2014/main" val="1611477937"/>
                  </a:ext>
                </a:extLst>
              </a:tr>
              <a:tr h="2141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Helvetica LT Std"/>
                          <a:ea typeface="+mn-ea"/>
                          <a:cs typeface="+mn-cs"/>
                        </a:rPr>
                        <a:t>Dividends paid</a:t>
                      </a:r>
                    </a:p>
                  </a:txBody>
                  <a:tcPr/>
                </a:tc>
                <a:tc>
                  <a:txBody>
                    <a:bodyPr/>
                    <a:lstStyle/>
                    <a:p>
                      <a:pPr algn="r"/>
                      <a:r>
                        <a:rPr lang="en-US" sz="1200" dirty="0">
                          <a:latin typeface="Helvetica LT Std"/>
                        </a:rPr>
                        <a:t>7,000</a:t>
                      </a:r>
                    </a:p>
                  </a:txBody>
                  <a:tcPr/>
                </a:tc>
                <a:extLst>
                  <a:ext uri="{0D108BD9-81ED-4DB2-BD59-A6C34878D82A}">
                    <a16:rowId xmlns:a16="http://schemas.microsoft.com/office/drawing/2014/main" val="3153607314"/>
                  </a:ext>
                </a:extLst>
              </a:tr>
              <a:tr h="2141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Helvetica LT Std"/>
                          <a:ea typeface="+mn-ea"/>
                          <a:cs typeface="+mn-cs"/>
                        </a:rPr>
                        <a:t>Unrealized loss on available-for-sale investments</a:t>
                      </a:r>
                    </a:p>
                  </a:txBody>
                  <a:tcPr/>
                </a:tc>
                <a:tc>
                  <a:txBody>
                    <a:bodyPr/>
                    <a:lstStyle/>
                    <a:p>
                      <a:pPr algn="r"/>
                      <a:r>
                        <a:rPr lang="en-US" sz="1200" dirty="0">
                          <a:latin typeface="Helvetica LT Std"/>
                        </a:rPr>
                        <a:t>3,000</a:t>
                      </a:r>
                    </a:p>
                  </a:txBody>
                  <a:tcPr/>
                </a:tc>
                <a:extLst>
                  <a:ext uri="{0D108BD9-81ED-4DB2-BD59-A6C34878D82A}">
                    <a16:rowId xmlns:a16="http://schemas.microsoft.com/office/drawing/2014/main" val="824834881"/>
                  </a:ext>
                </a:extLst>
              </a:tr>
              <a:tr h="2895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Helvetica LT Std"/>
                          <a:ea typeface="+mn-ea"/>
                          <a:cs typeface="+mn-cs"/>
                        </a:rPr>
                        <a:t>Repurchase of company stock, to be held as Treasury stock</a:t>
                      </a:r>
                    </a:p>
                  </a:txBody>
                  <a:tcPr/>
                </a:tc>
                <a:tc>
                  <a:txBody>
                    <a:bodyPr/>
                    <a:lstStyle/>
                    <a:p>
                      <a:pPr algn="r"/>
                      <a:r>
                        <a:rPr lang="en-US" sz="1200" dirty="0">
                          <a:latin typeface="Helvetica LT Std"/>
                        </a:rPr>
                        <a:t>6,000</a:t>
                      </a:r>
                    </a:p>
                  </a:txBody>
                  <a:tcPr/>
                </a:tc>
                <a:extLst>
                  <a:ext uri="{0D108BD9-81ED-4DB2-BD59-A6C34878D82A}">
                    <a16:rowId xmlns:a16="http://schemas.microsoft.com/office/drawing/2014/main" val="3266523975"/>
                  </a:ext>
                </a:extLst>
              </a:tr>
            </a:tbl>
          </a:graphicData>
        </a:graphic>
      </p:graphicFrame>
      <p:sp>
        <p:nvSpPr>
          <p:cNvPr id="11" name="Rectangle 10"/>
          <p:cNvSpPr/>
          <p:nvPr/>
        </p:nvSpPr>
        <p:spPr>
          <a:xfrm>
            <a:off x="653143" y="771324"/>
            <a:ext cx="6417188" cy="461665"/>
          </a:xfrm>
          <a:prstGeom prst="rect">
            <a:avLst/>
          </a:prstGeom>
        </p:spPr>
        <p:txBody>
          <a:bodyPr wrap="square">
            <a:spAutoFit/>
          </a:bodyPr>
          <a:lstStyle/>
          <a:p>
            <a:r>
              <a:rPr lang="en-US" sz="1200" dirty="0">
                <a:solidFill>
                  <a:srgbClr val="2D3749"/>
                </a:solidFill>
                <a:latin typeface="Helvetica LT Std"/>
              </a:rPr>
              <a:t>At the beginning of the year, a company had total shareholders' equity consisting of ¥200,000 in common share capital and ¥50,000 in retained earnings. </a:t>
            </a:r>
          </a:p>
        </p:txBody>
      </p:sp>
      <p:sp>
        <p:nvSpPr>
          <p:cNvPr id="12" name="Rectangle 11"/>
          <p:cNvSpPr/>
          <p:nvPr/>
        </p:nvSpPr>
        <p:spPr>
          <a:xfrm>
            <a:off x="648784" y="1301880"/>
            <a:ext cx="3383811" cy="276999"/>
          </a:xfrm>
          <a:prstGeom prst="rect">
            <a:avLst/>
          </a:prstGeom>
        </p:spPr>
        <p:txBody>
          <a:bodyPr wrap="none">
            <a:spAutoFit/>
          </a:bodyPr>
          <a:lstStyle/>
          <a:p>
            <a:r>
              <a:rPr lang="en-US" sz="1200" dirty="0">
                <a:solidFill>
                  <a:srgbClr val="2D3749"/>
                </a:solidFill>
                <a:latin typeface="Helvetica LT Std"/>
              </a:rPr>
              <a:t>During the year, the following events occurred: </a:t>
            </a:r>
          </a:p>
        </p:txBody>
      </p:sp>
      <p:sp>
        <p:nvSpPr>
          <p:cNvPr id="13" name="Rectangle 12"/>
          <p:cNvSpPr/>
          <p:nvPr/>
        </p:nvSpPr>
        <p:spPr>
          <a:xfrm>
            <a:off x="648784" y="3253781"/>
            <a:ext cx="4953000" cy="276999"/>
          </a:xfrm>
          <a:prstGeom prst="rect">
            <a:avLst/>
          </a:prstGeom>
        </p:spPr>
        <p:txBody>
          <a:bodyPr>
            <a:spAutoFit/>
          </a:bodyPr>
          <a:lstStyle/>
          <a:p>
            <a:r>
              <a:rPr lang="en-US" sz="1200" dirty="0">
                <a:solidFill>
                  <a:srgbClr val="2D3749"/>
                </a:solidFill>
                <a:latin typeface="Helvetica LT Std"/>
              </a:rPr>
              <a:t>The total shareholders' equity at the end of the year is </a:t>
            </a:r>
            <a:r>
              <a:rPr lang="en-US" sz="1200" i="1" dirty="0">
                <a:solidFill>
                  <a:srgbClr val="2D3749"/>
                </a:solidFill>
                <a:latin typeface="Helvetica LT Std"/>
              </a:rPr>
              <a:t>closest to: </a:t>
            </a:r>
            <a:endParaRPr lang="en-US" sz="1200" dirty="0">
              <a:solidFill>
                <a:srgbClr val="2D3749"/>
              </a:solidFill>
              <a:latin typeface="Helvetica LT Std"/>
            </a:endParaRPr>
          </a:p>
        </p:txBody>
      </p:sp>
      <p:sp>
        <p:nvSpPr>
          <p:cNvPr id="14" name="Rectangle 13"/>
          <p:cNvSpPr/>
          <p:nvPr/>
        </p:nvSpPr>
        <p:spPr>
          <a:xfrm>
            <a:off x="648784" y="3673847"/>
            <a:ext cx="1141911" cy="646331"/>
          </a:xfrm>
          <a:prstGeom prst="rect">
            <a:avLst/>
          </a:prstGeom>
        </p:spPr>
        <p:txBody>
          <a:bodyPr wrap="square">
            <a:spAutoFit/>
          </a:bodyPr>
          <a:lstStyle/>
          <a:p>
            <a:r>
              <a:rPr lang="en-US" sz="1200" dirty="0">
                <a:solidFill>
                  <a:srgbClr val="2D3749"/>
                </a:solidFill>
                <a:latin typeface="Helvetica LT Std"/>
              </a:rPr>
              <a:t>A. ¥276,000.</a:t>
            </a:r>
          </a:p>
          <a:p>
            <a:r>
              <a:rPr lang="en-US" sz="1200" dirty="0">
                <a:solidFill>
                  <a:srgbClr val="2D3749"/>
                </a:solidFill>
                <a:latin typeface="Helvetica LT Std"/>
              </a:rPr>
              <a:t>B. ¥279,000. </a:t>
            </a:r>
          </a:p>
          <a:p>
            <a:r>
              <a:rPr lang="en-US" sz="1200" dirty="0">
                <a:solidFill>
                  <a:srgbClr val="2D3749"/>
                </a:solidFill>
                <a:latin typeface="Helvetica LT Std"/>
              </a:rPr>
              <a:t>C. ¥282,000. </a:t>
            </a:r>
          </a:p>
        </p:txBody>
      </p:sp>
      <p:pic>
        <p:nvPicPr>
          <p:cNvPr id="16" name="Picture 15"/>
          <p:cNvPicPr>
            <a:picLocks noChangeAspect="1"/>
          </p:cNvPicPr>
          <p:nvPr/>
        </p:nvPicPr>
        <p:blipFill>
          <a:blip r:embed="rId4"/>
          <a:stretch>
            <a:fillRect/>
          </a:stretch>
        </p:blipFill>
        <p:spPr>
          <a:xfrm>
            <a:off x="6971477" y="942859"/>
            <a:ext cx="2530871" cy="2414588"/>
          </a:xfrm>
          <a:prstGeom prst="rect">
            <a:avLst/>
          </a:prstGeom>
        </p:spPr>
      </p:pic>
      <p:sp>
        <p:nvSpPr>
          <p:cNvPr id="10" name="Text Box 7"/>
          <p:cNvSpPr txBox="1">
            <a:spLocks noChangeArrowheads="1"/>
          </p:cNvSpPr>
          <p:nvPr/>
        </p:nvSpPr>
        <p:spPr bwMode="auto">
          <a:xfrm>
            <a:off x="241302" y="6500548"/>
            <a:ext cx="4384675" cy="400110"/>
          </a:xfrm>
          <a:prstGeom prst="rect">
            <a:avLst/>
          </a:prstGeom>
          <a:noFill/>
          <a:ln w="9525">
            <a:noFill/>
            <a:miter lim="800000"/>
            <a:headEnd/>
            <a:tailEnd/>
          </a:ln>
        </p:spPr>
        <p:txBody>
          <a:bodyPr wrap="square">
            <a:spAutoFit/>
          </a:bodyPr>
          <a:lstStyle/>
          <a:p>
            <a:r>
              <a:rPr lang="en-US" sz="2000" dirty="0">
                <a:solidFill>
                  <a:srgbClr val="3DB7E9"/>
                </a:solidFill>
                <a:latin typeface="Helvetica LT Std"/>
              </a:rPr>
              <a:t>LOS 22.c Explain</a:t>
            </a:r>
            <a:r>
              <a:rPr lang="de-DE" sz="2000" dirty="0">
                <a:solidFill>
                  <a:srgbClr val="3DB7E9"/>
                </a:solidFill>
                <a:latin typeface="Helvetica LT Std"/>
              </a:rPr>
              <a:t> </a:t>
            </a:r>
            <a:endParaRPr lang="en-US" sz="2000" dirty="0">
              <a:solidFill>
                <a:srgbClr val="3DB7E9"/>
              </a:solidFill>
              <a:latin typeface="Helvetica LT Std"/>
            </a:endParaRPr>
          </a:p>
        </p:txBody>
      </p:sp>
    </p:spTree>
    <p:extLst>
      <p:ext uri="{BB962C8B-B14F-4D97-AF65-F5344CB8AC3E}">
        <p14:creationId xmlns:p14="http://schemas.microsoft.com/office/powerpoint/2010/main" val="347715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latin typeface="Helvetica LT Std"/>
              </a:rPr>
              <a:t>3.2. ACCOUNTING EQUATIONS A = L + E: Practice Q</a:t>
            </a:r>
            <a:endParaRPr lang="en-US" dirty="0">
              <a:latin typeface="Helvetica LT Std"/>
            </a:endParaRPr>
          </a:p>
        </p:txBody>
      </p:sp>
      <p:graphicFrame>
        <p:nvGraphicFramePr>
          <p:cNvPr id="2" name="Table 1"/>
          <p:cNvGraphicFramePr>
            <a:graphicFrameLocks noGrp="1"/>
          </p:cNvGraphicFramePr>
          <p:nvPr/>
        </p:nvGraphicFramePr>
        <p:xfrm>
          <a:off x="784242" y="1996485"/>
          <a:ext cx="3511547" cy="1371600"/>
        </p:xfrm>
        <a:graphic>
          <a:graphicData uri="http://schemas.openxmlformats.org/drawingml/2006/table">
            <a:tbl>
              <a:tblPr firstRow="1" bandRow="1">
                <a:tableStyleId>{5940675A-B579-460E-94D1-54222C63F5DA}</a:tableStyleId>
              </a:tblPr>
              <a:tblGrid>
                <a:gridCol w="2831532">
                  <a:extLst>
                    <a:ext uri="{9D8B030D-6E8A-4147-A177-3AD203B41FA5}">
                      <a16:colId xmlns:a16="http://schemas.microsoft.com/office/drawing/2014/main" val="420737844"/>
                    </a:ext>
                  </a:extLst>
                </a:gridCol>
                <a:gridCol w="680015">
                  <a:extLst>
                    <a:ext uri="{9D8B030D-6E8A-4147-A177-3AD203B41FA5}">
                      <a16:colId xmlns:a16="http://schemas.microsoft.com/office/drawing/2014/main" val="3854518210"/>
                    </a:ext>
                  </a:extLst>
                </a:gridCol>
              </a:tblGrid>
              <a:tr h="229906">
                <a:tc>
                  <a:txBody>
                    <a:bodyPr/>
                    <a:lstStyle/>
                    <a:p>
                      <a:r>
                        <a:rPr lang="en-US" sz="1200" kern="1200" dirty="0">
                          <a:solidFill>
                            <a:schemeClr val="tx1"/>
                          </a:solidFill>
                          <a:latin typeface="Helvetica LT Std"/>
                          <a:ea typeface="+mn-ea"/>
                          <a:cs typeface="+mn-cs"/>
                        </a:rPr>
                        <a:t>Net income earned </a:t>
                      </a:r>
                      <a:endParaRPr lang="en-US" sz="1200" dirty="0">
                        <a:latin typeface="Helvetica LT Std"/>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Helvetica LT Std"/>
                          <a:ea typeface="+mn-ea"/>
                          <a:cs typeface="+mn-cs"/>
                        </a:rPr>
                        <a:t>$4,000</a:t>
                      </a:r>
                    </a:p>
                  </a:txBody>
                  <a:tcPr/>
                </a:tc>
                <a:extLst>
                  <a:ext uri="{0D108BD9-81ED-4DB2-BD59-A6C34878D82A}">
                    <a16:rowId xmlns:a16="http://schemas.microsoft.com/office/drawing/2014/main" val="1223172833"/>
                  </a:ext>
                </a:extLst>
              </a:tr>
              <a:tr h="229906">
                <a:tc>
                  <a:txBody>
                    <a:bodyPr/>
                    <a:lstStyle/>
                    <a:p>
                      <a:r>
                        <a:rPr lang="en-US" sz="1200" kern="1200" dirty="0">
                          <a:solidFill>
                            <a:schemeClr val="tx1"/>
                          </a:solidFill>
                          <a:latin typeface="Helvetica LT Std"/>
                          <a:ea typeface="+mn-ea"/>
                          <a:cs typeface="+mn-cs"/>
                        </a:rPr>
                        <a:t>Interest paid on debt </a:t>
                      </a:r>
                      <a:endParaRPr lang="en-US" sz="1200" dirty="0">
                        <a:latin typeface="Helvetica LT Std"/>
                      </a:endParaRPr>
                    </a:p>
                  </a:txBody>
                  <a:tcPr/>
                </a:tc>
                <a:tc>
                  <a:txBody>
                    <a:bodyPr/>
                    <a:lstStyle/>
                    <a:p>
                      <a:pPr algn="r"/>
                      <a:r>
                        <a:rPr lang="en-US" sz="1200" kern="1200" dirty="0">
                          <a:solidFill>
                            <a:schemeClr val="tx1"/>
                          </a:solidFill>
                          <a:latin typeface="Helvetica LT Std"/>
                          <a:ea typeface="+mn-ea"/>
                          <a:cs typeface="+mn-cs"/>
                        </a:rPr>
                        <a:t>$ 500 </a:t>
                      </a:r>
                      <a:endParaRPr lang="en-US" sz="1200" dirty="0">
                        <a:latin typeface="Helvetica LT Std"/>
                      </a:endParaRPr>
                    </a:p>
                  </a:txBody>
                  <a:tcPr/>
                </a:tc>
                <a:extLst>
                  <a:ext uri="{0D108BD9-81ED-4DB2-BD59-A6C34878D82A}">
                    <a16:rowId xmlns:a16="http://schemas.microsoft.com/office/drawing/2014/main" val="3703712370"/>
                  </a:ext>
                </a:extLst>
              </a:tr>
              <a:tr h="2299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Helvetica LT Std"/>
                          <a:ea typeface="+mn-ea"/>
                          <a:cs typeface="+mn-cs"/>
                        </a:rPr>
                        <a:t>Repayment of long-term debt</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Helvetica LT Std"/>
                          <a:ea typeface="+mn-ea"/>
                          <a:cs typeface="+mn-cs"/>
                        </a:rPr>
                        <a:t>$1,000</a:t>
                      </a:r>
                    </a:p>
                  </a:txBody>
                  <a:tcPr/>
                </a:tc>
                <a:extLst>
                  <a:ext uri="{0D108BD9-81ED-4DB2-BD59-A6C34878D82A}">
                    <a16:rowId xmlns:a16="http://schemas.microsoft.com/office/drawing/2014/main" val="1116530959"/>
                  </a:ext>
                </a:extLst>
              </a:tr>
              <a:tr h="229906">
                <a:tc>
                  <a:txBody>
                    <a:bodyPr/>
                    <a:lstStyle/>
                    <a:p>
                      <a:r>
                        <a:rPr lang="en-US" sz="1200" kern="1200" dirty="0">
                          <a:solidFill>
                            <a:schemeClr val="tx1"/>
                          </a:solidFill>
                          <a:latin typeface="Helvetica LT Std"/>
                          <a:ea typeface="+mn-ea"/>
                          <a:cs typeface="+mn-cs"/>
                        </a:rPr>
                        <a:t>Proceeds from shares issued</a:t>
                      </a:r>
                      <a:endParaRPr lang="en-US" sz="1200" dirty="0">
                        <a:latin typeface="Helvetica LT Std"/>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Helvetica LT Std"/>
                          <a:ea typeface="+mn-ea"/>
                          <a:cs typeface="+mn-cs"/>
                        </a:rPr>
                        <a:t>$1,000</a:t>
                      </a:r>
                    </a:p>
                  </a:txBody>
                  <a:tcPr/>
                </a:tc>
                <a:extLst>
                  <a:ext uri="{0D108BD9-81ED-4DB2-BD59-A6C34878D82A}">
                    <a16:rowId xmlns:a16="http://schemas.microsoft.com/office/drawing/2014/main" val="2086196633"/>
                  </a:ext>
                </a:extLst>
              </a:tr>
              <a:tr h="229906">
                <a:tc>
                  <a:txBody>
                    <a:bodyPr/>
                    <a:lstStyle/>
                    <a:p>
                      <a:r>
                        <a:rPr lang="en-US" sz="1200" kern="1200" dirty="0">
                          <a:solidFill>
                            <a:schemeClr val="tx1"/>
                          </a:solidFill>
                          <a:latin typeface="Helvetica LT Std"/>
                          <a:ea typeface="+mn-ea"/>
                          <a:cs typeface="+mn-cs"/>
                        </a:rPr>
                        <a:t>Dividends paid </a:t>
                      </a:r>
                      <a:endParaRPr lang="en-US" sz="1200" dirty="0">
                        <a:latin typeface="Helvetica LT Std"/>
                      </a:endParaRPr>
                    </a:p>
                  </a:txBody>
                  <a:tcPr/>
                </a:tc>
                <a:tc>
                  <a:txBody>
                    <a:bodyPr/>
                    <a:lstStyle/>
                    <a:p>
                      <a:pPr algn="r"/>
                      <a:r>
                        <a:rPr lang="en-US" sz="1200" kern="1200" dirty="0">
                          <a:solidFill>
                            <a:schemeClr val="tx1"/>
                          </a:solidFill>
                          <a:latin typeface="Helvetica LT Std"/>
                          <a:ea typeface="+mn-ea"/>
                          <a:cs typeface="+mn-cs"/>
                        </a:rPr>
                        <a:t>$ 600 </a:t>
                      </a:r>
                      <a:endParaRPr lang="en-US" sz="1200" dirty="0">
                        <a:latin typeface="Helvetica LT Std"/>
                      </a:endParaRPr>
                    </a:p>
                  </a:txBody>
                  <a:tcPr/>
                </a:tc>
                <a:extLst>
                  <a:ext uri="{0D108BD9-81ED-4DB2-BD59-A6C34878D82A}">
                    <a16:rowId xmlns:a16="http://schemas.microsoft.com/office/drawing/2014/main" val="3219897250"/>
                  </a:ext>
                </a:extLst>
              </a:tr>
            </a:tbl>
          </a:graphicData>
        </a:graphic>
      </p:graphicFrame>
      <p:sp>
        <p:nvSpPr>
          <p:cNvPr id="10" name="Rectangle 9"/>
          <p:cNvSpPr/>
          <p:nvPr/>
        </p:nvSpPr>
        <p:spPr>
          <a:xfrm>
            <a:off x="740730" y="816523"/>
            <a:ext cx="5490738" cy="1015663"/>
          </a:xfrm>
          <a:prstGeom prst="rect">
            <a:avLst/>
          </a:prstGeom>
        </p:spPr>
        <p:txBody>
          <a:bodyPr wrap="square">
            <a:spAutoFit/>
          </a:bodyPr>
          <a:lstStyle/>
          <a:p>
            <a:r>
              <a:rPr lang="en-US" sz="1500" dirty="0">
                <a:solidFill>
                  <a:srgbClr val="2D3749"/>
                </a:solidFill>
                <a:latin typeface="Helvetica LT Std"/>
              </a:rPr>
              <a:t>At the start of the year, a company's capital contributed by owners and retained earnings accounts had balances of $10,000 and $6,000, respectively. During the year, the following events took place: </a:t>
            </a:r>
          </a:p>
        </p:txBody>
      </p:sp>
      <p:sp>
        <p:nvSpPr>
          <p:cNvPr id="12" name="Rectangle 11"/>
          <p:cNvSpPr/>
          <p:nvPr/>
        </p:nvSpPr>
        <p:spPr>
          <a:xfrm>
            <a:off x="740729" y="3409835"/>
            <a:ext cx="4953000" cy="323165"/>
          </a:xfrm>
          <a:prstGeom prst="rect">
            <a:avLst/>
          </a:prstGeom>
        </p:spPr>
        <p:txBody>
          <a:bodyPr>
            <a:spAutoFit/>
          </a:bodyPr>
          <a:lstStyle/>
          <a:p>
            <a:r>
              <a:rPr lang="en-US" sz="1500" dirty="0">
                <a:solidFill>
                  <a:srgbClr val="2D3749"/>
                </a:solidFill>
                <a:latin typeface="Helvetica LT Std"/>
              </a:rPr>
              <a:t>The end of year owners' equity is </a:t>
            </a:r>
            <a:r>
              <a:rPr lang="en-US" sz="1500" i="1" dirty="0">
                <a:solidFill>
                  <a:srgbClr val="2D3749"/>
                </a:solidFill>
                <a:latin typeface="Helvetica LT Std"/>
              </a:rPr>
              <a:t>closest to: </a:t>
            </a:r>
            <a:endParaRPr lang="en-US" sz="1500" dirty="0">
              <a:solidFill>
                <a:srgbClr val="2D3749"/>
              </a:solidFill>
              <a:latin typeface="Helvetica LT Std"/>
            </a:endParaRPr>
          </a:p>
        </p:txBody>
      </p:sp>
      <p:sp>
        <p:nvSpPr>
          <p:cNvPr id="13" name="Rectangle 12"/>
          <p:cNvSpPr/>
          <p:nvPr/>
        </p:nvSpPr>
        <p:spPr>
          <a:xfrm>
            <a:off x="1028655" y="3936202"/>
            <a:ext cx="1468483" cy="784830"/>
          </a:xfrm>
          <a:prstGeom prst="rect">
            <a:avLst/>
          </a:prstGeom>
        </p:spPr>
        <p:txBody>
          <a:bodyPr wrap="square">
            <a:spAutoFit/>
          </a:bodyPr>
          <a:lstStyle/>
          <a:p>
            <a:r>
              <a:rPr lang="en-US" sz="1500" dirty="0">
                <a:solidFill>
                  <a:srgbClr val="2D3749"/>
                </a:solidFill>
                <a:latin typeface="Helvetica LT Std"/>
              </a:rPr>
              <a:t>A. $19,400.</a:t>
            </a:r>
          </a:p>
          <a:p>
            <a:r>
              <a:rPr lang="en-US" sz="1500" dirty="0">
                <a:solidFill>
                  <a:srgbClr val="2D3749"/>
                </a:solidFill>
                <a:latin typeface="Helvetica LT Std"/>
              </a:rPr>
              <a:t>B. $19,900. </a:t>
            </a:r>
          </a:p>
          <a:p>
            <a:r>
              <a:rPr lang="en-US" sz="1500" dirty="0">
                <a:solidFill>
                  <a:srgbClr val="2D3749"/>
                </a:solidFill>
                <a:latin typeface="Helvetica LT Std"/>
              </a:rPr>
              <a:t>C. $20,400. </a:t>
            </a:r>
          </a:p>
        </p:txBody>
      </p:sp>
      <p:pic>
        <p:nvPicPr>
          <p:cNvPr id="15" name="Picture 14"/>
          <p:cNvPicPr>
            <a:picLocks noChangeAspect="1"/>
          </p:cNvPicPr>
          <p:nvPr/>
        </p:nvPicPr>
        <p:blipFill>
          <a:blip r:embed="rId3"/>
          <a:stretch>
            <a:fillRect/>
          </a:stretch>
        </p:blipFill>
        <p:spPr>
          <a:xfrm>
            <a:off x="7012666" y="1054714"/>
            <a:ext cx="2530871" cy="2414588"/>
          </a:xfrm>
          <a:prstGeom prst="rect">
            <a:avLst/>
          </a:prstGeom>
        </p:spPr>
      </p:pic>
      <p:sp>
        <p:nvSpPr>
          <p:cNvPr id="8" name="Text Box 7"/>
          <p:cNvSpPr txBox="1">
            <a:spLocks noChangeArrowheads="1"/>
          </p:cNvSpPr>
          <p:nvPr/>
        </p:nvSpPr>
        <p:spPr bwMode="auto">
          <a:xfrm>
            <a:off x="241302" y="6500548"/>
            <a:ext cx="4384675" cy="400110"/>
          </a:xfrm>
          <a:prstGeom prst="rect">
            <a:avLst/>
          </a:prstGeom>
          <a:noFill/>
          <a:ln w="9525">
            <a:noFill/>
            <a:miter lim="800000"/>
            <a:headEnd/>
            <a:tailEnd/>
          </a:ln>
        </p:spPr>
        <p:txBody>
          <a:bodyPr wrap="square">
            <a:spAutoFit/>
          </a:bodyPr>
          <a:lstStyle/>
          <a:p>
            <a:r>
              <a:rPr lang="en-US" sz="2000" dirty="0">
                <a:solidFill>
                  <a:srgbClr val="3DB7E9"/>
                </a:solidFill>
                <a:latin typeface="Helvetica LT Std"/>
              </a:rPr>
              <a:t>LOS 22.c Explain</a:t>
            </a:r>
            <a:r>
              <a:rPr lang="de-DE" sz="2000" dirty="0">
                <a:solidFill>
                  <a:srgbClr val="3DB7E9"/>
                </a:solidFill>
                <a:latin typeface="Helvetica LT Std"/>
              </a:rPr>
              <a:t> </a:t>
            </a:r>
            <a:endParaRPr lang="en-US" sz="2000" dirty="0">
              <a:solidFill>
                <a:srgbClr val="3DB7E9"/>
              </a:solidFill>
              <a:latin typeface="Helvetica LT Std"/>
            </a:endParaRPr>
          </a:p>
        </p:txBody>
      </p:sp>
    </p:spTree>
    <p:extLst>
      <p:ext uri="{BB962C8B-B14F-4D97-AF65-F5344CB8AC3E}">
        <p14:creationId xmlns:p14="http://schemas.microsoft.com/office/powerpoint/2010/main" val="37669992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latin typeface="Helvetica LT Std"/>
              </a:rPr>
              <a:t>3.2. ACCOUNTING EQUATIONS A = L + E: Practice Q</a:t>
            </a:r>
            <a:endParaRPr lang="en-US" dirty="0">
              <a:latin typeface="Helvetica LT Std"/>
            </a:endParaRPr>
          </a:p>
        </p:txBody>
      </p:sp>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81903" y="3733000"/>
            <a:ext cx="4066937" cy="257665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graphicFrame>
        <p:nvGraphicFramePr>
          <p:cNvPr id="2" name="Table 1"/>
          <p:cNvGraphicFramePr>
            <a:graphicFrameLocks noGrp="1"/>
          </p:cNvGraphicFramePr>
          <p:nvPr/>
        </p:nvGraphicFramePr>
        <p:xfrm>
          <a:off x="784242" y="1996485"/>
          <a:ext cx="3511547" cy="1371600"/>
        </p:xfrm>
        <a:graphic>
          <a:graphicData uri="http://schemas.openxmlformats.org/drawingml/2006/table">
            <a:tbl>
              <a:tblPr firstRow="1" bandRow="1">
                <a:tableStyleId>{5940675A-B579-460E-94D1-54222C63F5DA}</a:tableStyleId>
              </a:tblPr>
              <a:tblGrid>
                <a:gridCol w="2831532">
                  <a:extLst>
                    <a:ext uri="{9D8B030D-6E8A-4147-A177-3AD203B41FA5}">
                      <a16:colId xmlns:a16="http://schemas.microsoft.com/office/drawing/2014/main" val="420737844"/>
                    </a:ext>
                  </a:extLst>
                </a:gridCol>
                <a:gridCol w="680015">
                  <a:extLst>
                    <a:ext uri="{9D8B030D-6E8A-4147-A177-3AD203B41FA5}">
                      <a16:colId xmlns:a16="http://schemas.microsoft.com/office/drawing/2014/main" val="3854518210"/>
                    </a:ext>
                  </a:extLst>
                </a:gridCol>
              </a:tblGrid>
              <a:tr h="229906">
                <a:tc>
                  <a:txBody>
                    <a:bodyPr/>
                    <a:lstStyle/>
                    <a:p>
                      <a:r>
                        <a:rPr lang="en-US" sz="1200" kern="1200" dirty="0">
                          <a:solidFill>
                            <a:schemeClr val="tx1"/>
                          </a:solidFill>
                          <a:latin typeface="Helvetica LT Std"/>
                          <a:ea typeface="+mn-ea"/>
                          <a:cs typeface="+mn-cs"/>
                        </a:rPr>
                        <a:t>Net income earned </a:t>
                      </a:r>
                      <a:endParaRPr lang="en-US" sz="1200" dirty="0">
                        <a:latin typeface="Helvetica LT Std"/>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Helvetica LT Std"/>
                          <a:ea typeface="+mn-ea"/>
                          <a:cs typeface="+mn-cs"/>
                        </a:rPr>
                        <a:t>$4,000</a:t>
                      </a:r>
                    </a:p>
                  </a:txBody>
                  <a:tcPr/>
                </a:tc>
                <a:extLst>
                  <a:ext uri="{0D108BD9-81ED-4DB2-BD59-A6C34878D82A}">
                    <a16:rowId xmlns:a16="http://schemas.microsoft.com/office/drawing/2014/main" val="1223172833"/>
                  </a:ext>
                </a:extLst>
              </a:tr>
              <a:tr h="229906">
                <a:tc>
                  <a:txBody>
                    <a:bodyPr/>
                    <a:lstStyle/>
                    <a:p>
                      <a:r>
                        <a:rPr lang="en-US" sz="1200" kern="1200" dirty="0">
                          <a:solidFill>
                            <a:schemeClr val="tx1"/>
                          </a:solidFill>
                          <a:latin typeface="Helvetica LT Std"/>
                          <a:ea typeface="+mn-ea"/>
                          <a:cs typeface="+mn-cs"/>
                        </a:rPr>
                        <a:t>Interest paid on debt </a:t>
                      </a:r>
                      <a:endParaRPr lang="en-US" sz="1200" dirty="0">
                        <a:latin typeface="Helvetica LT Std"/>
                      </a:endParaRPr>
                    </a:p>
                  </a:txBody>
                  <a:tcPr/>
                </a:tc>
                <a:tc>
                  <a:txBody>
                    <a:bodyPr/>
                    <a:lstStyle/>
                    <a:p>
                      <a:pPr algn="r"/>
                      <a:r>
                        <a:rPr lang="en-US" sz="1200" kern="1200" dirty="0">
                          <a:solidFill>
                            <a:schemeClr val="tx1"/>
                          </a:solidFill>
                          <a:latin typeface="Helvetica LT Std"/>
                          <a:ea typeface="+mn-ea"/>
                          <a:cs typeface="+mn-cs"/>
                        </a:rPr>
                        <a:t>$ 500 </a:t>
                      </a:r>
                      <a:endParaRPr lang="en-US" sz="1200" dirty="0">
                        <a:latin typeface="Helvetica LT Std"/>
                      </a:endParaRPr>
                    </a:p>
                  </a:txBody>
                  <a:tcPr/>
                </a:tc>
                <a:extLst>
                  <a:ext uri="{0D108BD9-81ED-4DB2-BD59-A6C34878D82A}">
                    <a16:rowId xmlns:a16="http://schemas.microsoft.com/office/drawing/2014/main" val="3703712370"/>
                  </a:ext>
                </a:extLst>
              </a:tr>
              <a:tr h="2299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Helvetica LT Std"/>
                          <a:ea typeface="+mn-ea"/>
                          <a:cs typeface="+mn-cs"/>
                        </a:rPr>
                        <a:t>Repayment of long-term debt</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Helvetica LT Std"/>
                          <a:ea typeface="+mn-ea"/>
                          <a:cs typeface="+mn-cs"/>
                        </a:rPr>
                        <a:t>$1,000</a:t>
                      </a:r>
                    </a:p>
                  </a:txBody>
                  <a:tcPr/>
                </a:tc>
                <a:extLst>
                  <a:ext uri="{0D108BD9-81ED-4DB2-BD59-A6C34878D82A}">
                    <a16:rowId xmlns:a16="http://schemas.microsoft.com/office/drawing/2014/main" val="1116530959"/>
                  </a:ext>
                </a:extLst>
              </a:tr>
              <a:tr h="229906">
                <a:tc>
                  <a:txBody>
                    <a:bodyPr/>
                    <a:lstStyle/>
                    <a:p>
                      <a:r>
                        <a:rPr lang="en-US" sz="1200" kern="1200" dirty="0">
                          <a:solidFill>
                            <a:schemeClr val="tx1"/>
                          </a:solidFill>
                          <a:latin typeface="Helvetica LT Std"/>
                          <a:ea typeface="+mn-ea"/>
                          <a:cs typeface="+mn-cs"/>
                        </a:rPr>
                        <a:t>Proceeds from shares issued</a:t>
                      </a:r>
                      <a:endParaRPr lang="en-US" sz="1200" dirty="0">
                        <a:latin typeface="Helvetica LT Std"/>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Helvetica LT Std"/>
                          <a:ea typeface="+mn-ea"/>
                          <a:cs typeface="+mn-cs"/>
                        </a:rPr>
                        <a:t>$1,000</a:t>
                      </a:r>
                    </a:p>
                  </a:txBody>
                  <a:tcPr/>
                </a:tc>
                <a:extLst>
                  <a:ext uri="{0D108BD9-81ED-4DB2-BD59-A6C34878D82A}">
                    <a16:rowId xmlns:a16="http://schemas.microsoft.com/office/drawing/2014/main" val="2086196633"/>
                  </a:ext>
                </a:extLst>
              </a:tr>
              <a:tr h="229906">
                <a:tc>
                  <a:txBody>
                    <a:bodyPr/>
                    <a:lstStyle/>
                    <a:p>
                      <a:r>
                        <a:rPr lang="en-US" sz="1200" kern="1200" dirty="0">
                          <a:solidFill>
                            <a:schemeClr val="tx1"/>
                          </a:solidFill>
                          <a:latin typeface="Helvetica LT Std"/>
                          <a:ea typeface="+mn-ea"/>
                          <a:cs typeface="+mn-cs"/>
                        </a:rPr>
                        <a:t>Dividends paid </a:t>
                      </a:r>
                      <a:endParaRPr lang="en-US" sz="1200" dirty="0">
                        <a:latin typeface="Helvetica LT Std"/>
                      </a:endParaRPr>
                    </a:p>
                  </a:txBody>
                  <a:tcPr/>
                </a:tc>
                <a:tc>
                  <a:txBody>
                    <a:bodyPr/>
                    <a:lstStyle/>
                    <a:p>
                      <a:pPr algn="r"/>
                      <a:r>
                        <a:rPr lang="en-US" sz="1200" kern="1200" dirty="0">
                          <a:solidFill>
                            <a:schemeClr val="tx1"/>
                          </a:solidFill>
                          <a:latin typeface="Helvetica LT Std"/>
                          <a:ea typeface="+mn-ea"/>
                          <a:cs typeface="+mn-cs"/>
                        </a:rPr>
                        <a:t>$ 600 </a:t>
                      </a:r>
                      <a:endParaRPr lang="en-US" sz="1200" dirty="0">
                        <a:latin typeface="Helvetica LT Std"/>
                      </a:endParaRPr>
                    </a:p>
                  </a:txBody>
                  <a:tcPr/>
                </a:tc>
                <a:extLst>
                  <a:ext uri="{0D108BD9-81ED-4DB2-BD59-A6C34878D82A}">
                    <a16:rowId xmlns:a16="http://schemas.microsoft.com/office/drawing/2014/main" val="3219897250"/>
                  </a:ext>
                </a:extLst>
              </a:tr>
            </a:tbl>
          </a:graphicData>
        </a:graphic>
      </p:graphicFrame>
      <p:sp>
        <p:nvSpPr>
          <p:cNvPr id="10" name="Rectangle 9"/>
          <p:cNvSpPr/>
          <p:nvPr/>
        </p:nvSpPr>
        <p:spPr>
          <a:xfrm>
            <a:off x="740730" y="816523"/>
            <a:ext cx="5490738" cy="1015663"/>
          </a:xfrm>
          <a:prstGeom prst="rect">
            <a:avLst/>
          </a:prstGeom>
        </p:spPr>
        <p:txBody>
          <a:bodyPr wrap="square">
            <a:spAutoFit/>
          </a:bodyPr>
          <a:lstStyle/>
          <a:p>
            <a:r>
              <a:rPr lang="en-US" sz="1500" dirty="0">
                <a:solidFill>
                  <a:srgbClr val="2D3749"/>
                </a:solidFill>
                <a:latin typeface="Helvetica LT Std"/>
              </a:rPr>
              <a:t>At the start of the year, a company's capital contributed by owners and retained earnings accounts had balances of $10,000 and $6,000, respectively. During the year, the following events took place: </a:t>
            </a:r>
          </a:p>
        </p:txBody>
      </p:sp>
      <p:sp>
        <p:nvSpPr>
          <p:cNvPr id="12" name="Rectangle 11"/>
          <p:cNvSpPr/>
          <p:nvPr/>
        </p:nvSpPr>
        <p:spPr>
          <a:xfrm>
            <a:off x="740729" y="3409835"/>
            <a:ext cx="4953000" cy="323165"/>
          </a:xfrm>
          <a:prstGeom prst="rect">
            <a:avLst/>
          </a:prstGeom>
        </p:spPr>
        <p:txBody>
          <a:bodyPr>
            <a:spAutoFit/>
          </a:bodyPr>
          <a:lstStyle/>
          <a:p>
            <a:r>
              <a:rPr lang="en-US" sz="1500" dirty="0">
                <a:solidFill>
                  <a:srgbClr val="2D3749"/>
                </a:solidFill>
                <a:latin typeface="Helvetica LT Std"/>
              </a:rPr>
              <a:t>The end of year owners' equity is </a:t>
            </a:r>
            <a:r>
              <a:rPr lang="en-US" sz="1500" i="1" dirty="0">
                <a:solidFill>
                  <a:srgbClr val="2D3749"/>
                </a:solidFill>
                <a:latin typeface="Helvetica LT Std"/>
              </a:rPr>
              <a:t>closest to: </a:t>
            </a:r>
            <a:endParaRPr lang="en-US" sz="1500" dirty="0">
              <a:solidFill>
                <a:srgbClr val="2D3749"/>
              </a:solidFill>
              <a:latin typeface="Helvetica LT Std"/>
            </a:endParaRPr>
          </a:p>
        </p:txBody>
      </p:sp>
      <p:sp>
        <p:nvSpPr>
          <p:cNvPr id="13" name="Rectangle 12"/>
          <p:cNvSpPr/>
          <p:nvPr/>
        </p:nvSpPr>
        <p:spPr>
          <a:xfrm>
            <a:off x="1028655" y="3936202"/>
            <a:ext cx="1468483" cy="784830"/>
          </a:xfrm>
          <a:prstGeom prst="rect">
            <a:avLst/>
          </a:prstGeom>
        </p:spPr>
        <p:txBody>
          <a:bodyPr wrap="square">
            <a:spAutoFit/>
          </a:bodyPr>
          <a:lstStyle/>
          <a:p>
            <a:r>
              <a:rPr lang="en-US" sz="1500" dirty="0">
                <a:solidFill>
                  <a:srgbClr val="2D3749"/>
                </a:solidFill>
                <a:latin typeface="Helvetica LT Std"/>
              </a:rPr>
              <a:t>A. $19,400.</a:t>
            </a:r>
          </a:p>
          <a:p>
            <a:r>
              <a:rPr lang="en-US" sz="1500" dirty="0">
                <a:solidFill>
                  <a:srgbClr val="2D3749"/>
                </a:solidFill>
                <a:latin typeface="Helvetica LT Std"/>
              </a:rPr>
              <a:t>B. $19,900. </a:t>
            </a:r>
          </a:p>
          <a:p>
            <a:r>
              <a:rPr lang="en-US" sz="1500" dirty="0">
                <a:solidFill>
                  <a:srgbClr val="2D3749"/>
                </a:solidFill>
                <a:latin typeface="Helvetica LT Std"/>
              </a:rPr>
              <a:t>C. $20,400. </a:t>
            </a:r>
          </a:p>
        </p:txBody>
      </p:sp>
      <p:pic>
        <p:nvPicPr>
          <p:cNvPr id="15" name="Picture 14"/>
          <p:cNvPicPr>
            <a:picLocks noChangeAspect="1"/>
          </p:cNvPicPr>
          <p:nvPr/>
        </p:nvPicPr>
        <p:blipFill>
          <a:blip r:embed="rId4"/>
          <a:stretch>
            <a:fillRect/>
          </a:stretch>
        </p:blipFill>
        <p:spPr>
          <a:xfrm>
            <a:off x="7012666" y="1054714"/>
            <a:ext cx="2530871" cy="2414588"/>
          </a:xfrm>
          <a:prstGeom prst="rect">
            <a:avLst/>
          </a:prstGeom>
        </p:spPr>
      </p:pic>
      <p:sp>
        <p:nvSpPr>
          <p:cNvPr id="9" name="Text Box 7"/>
          <p:cNvSpPr txBox="1">
            <a:spLocks noChangeArrowheads="1"/>
          </p:cNvSpPr>
          <p:nvPr/>
        </p:nvSpPr>
        <p:spPr bwMode="auto">
          <a:xfrm>
            <a:off x="241302" y="6500548"/>
            <a:ext cx="4384675" cy="400110"/>
          </a:xfrm>
          <a:prstGeom prst="rect">
            <a:avLst/>
          </a:prstGeom>
          <a:noFill/>
          <a:ln w="9525">
            <a:noFill/>
            <a:miter lim="800000"/>
            <a:headEnd/>
            <a:tailEnd/>
          </a:ln>
        </p:spPr>
        <p:txBody>
          <a:bodyPr wrap="square">
            <a:spAutoFit/>
          </a:bodyPr>
          <a:lstStyle/>
          <a:p>
            <a:r>
              <a:rPr lang="en-US" sz="2000" dirty="0">
                <a:solidFill>
                  <a:srgbClr val="3DB7E9"/>
                </a:solidFill>
                <a:latin typeface="Helvetica LT Std"/>
              </a:rPr>
              <a:t>LOS 22.c Explain</a:t>
            </a:r>
            <a:r>
              <a:rPr lang="de-DE" sz="2000" dirty="0">
                <a:solidFill>
                  <a:srgbClr val="3DB7E9"/>
                </a:solidFill>
                <a:latin typeface="Helvetica LT Std"/>
              </a:rPr>
              <a:t> </a:t>
            </a:r>
            <a:endParaRPr lang="en-US" sz="2000" dirty="0">
              <a:solidFill>
                <a:srgbClr val="3DB7E9"/>
              </a:solidFill>
              <a:latin typeface="Helvetica LT Std"/>
            </a:endParaRPr>
          </a:p>
        </p:txBody>
      </p:sp>
    </p:spTree>
    <p:extLst>
      <p:ext uri="{BB962C8B-B14F-4D97-AF65-F5344CB8AC3E}">
        <p14:creationId xmlns:p14="http://schemas.microsoft.com/office/powerpoint/2010/main" val="3073938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38"/>
          <p:cNvGrpSpPr>
            <a:grpSpLocks/>
          </p:cNvGrpSpPr>
          <p:nvPr/>
        </p:nvGrpSpPr>
        <p:grpSpPr bwMode="auto">
          <a:xfrm>
            <a:off x="1238250" y="58988"/>
            <a:ext cx="8189595" cy="2026849"/>
            <a:chOff x="0" y="-19050"/>
            <a:chExt cx="9144000" cy="2228850"/>
          </a:xfrm>
        </p:grpSpPr>
        <p:sp>
          <p:nvSpPr>
            <p:cNvPr id="6" name="Rectangle 5"/>
            <p:cNvSpPr/>
            <p:nvPr/>
          </p:nvSpPr>
          <p:spPr>
            <a:xfrm>
              <a:off x="0" y="674"/>
              <a:ext cx="9144000" cy="2209126"/>
            </a:xfrm>
            <a:prstGeom prst="rect">
              <a:avLst/>
            </a:prstGeom>
            <a:solidFill>
              <a:schemeClr val="accent5">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aphicFrame>
          <p:nvGraphicFramePr>
            <p:cNvPr id="8" name="Object 2"/>
            <p:cNvGraphicFramePr>
              <a:graphicFrameLocks/>
            </p:cNvGraphicFramePr>
            <p:nvPr/>
          </p:nvGraphicFramePr>
          <p:xfrm>
            <a:off x="365125" y="392113"/>
            <a:ext cx="1412875" cy="1066800"/>
          </p:xfrm>
          <a:graphic>
            <a:graphicData uri="http://schemas.openxmlformats.org/presentationml/2006/ole">
              <mc:AlternateContent xmlns:mc="http://schemas.openxmlformats.org/markup-compatibility/2006">
                <mc:Choice xmlns:v="urn:schemas-microsoft-com:vml" Requires="v">
                  <p:oleObj name="Clip" r:id="rId3" imgW="4582562" imgH="3468986" progId="">
                    <p:embed/>
                  </p:oleObj>
                </mc:Choice>
                <mc:Fallback>
                  <p:oleObj name="Clip" r:id="rId3" imgW="4582562" imgH="3468986" progId="">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125" y="392113"/>
                          <a:ext cx="1412875"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 name="Rectangle 4"/>
            <p:cNvSpPr>
              <a:spLocks noChangeArrowheads="1"/>
            </p:cNvSpPr>
            <p:nvPr/>
          </p:nvSpPr>
          <p:spPr bwMode="auto">
            <a:xfrm>
              <a:off x="228600" y="1378090"/>
              <a:ext cx="1831974" cy="7756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square" lIns="90488" tIns="44450" rIns="90488" bIns="44450">
              <a:spAutoFit/>
            </a:bodyPr>
            <a:lstStyle>
              <a:lvl1pPr eaLnBrk="0" hangingPunct="0">
                <a:spcBef>
                  <a:spcPct val="20000"/>
                </a:spcBef>
                <a:buClr>
                  <a:srgbClr val="4E005F"/>
                </a:buClr>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Clr>
                  <a:srgbClr val="4E005F"/>
                </a:buClr>
                <a:buFont typeface="Arial" panose="020B0604020202020204" pitchFamily="34" charset="0"/>
                <a:buChar char="–"/>
                <a:defRPr sz="24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2000" b="1" dirty="0">
                  <a:solidFill>
                    <a:srgbClr val="34001F"/>
                  </a:solidFill>
                  <a:latin typeface="Helvetica LT Std"/>
                </a:rPr>
                <a:t>Source documents</a:t>
              </a:r>
            </a:p>
          </p:txBody>
        </p:sp>
        <p:graphicFrame>
          <p:nvGraphicFramePr>
            <p:cNvPr id="10" name="Object 3"/>
            <p:cNvGraphicFramePr>
              <a:graphicFrameLocks/>
            </p:cNvGraphicFramePr>
            <p:nvPr/>
          </p:nvGraphicFramePr>
          <p:xfrm>
            <a:off x="5405438" y="280988"/>
            <a:ext cx="1066800" cy="1225550"/>
          </p:xfrm>
          <a:graphic>
            <a:graphicData uri="http://schemas.openxmlformats.org/presentationml/2006/ole">
              <mc:AlternateContent xmlns:mc="http://schemas.openxmlformats.org/markup-compatibility/2006">
                <mc:Choice xmlns:v="urn:schemas-microsoft-com:vml" Requires="v">
                  <p:oleObj name="Clip" r:id="rId5" imgW="3265283" imgH="3435790" progId="">
                    <p:embed/>
                  </p:oleObj>
                </mc:Choice>
                <mc:Fallback>
                  <p:oleObj name="Clip" r:id="rId5" imgW="3265283" imgH="3435790" progId="">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05438" y="280988"/>
                          <a:ext cx="1066800" cy="1225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 name="Rectangle 6"/>
            <p:cNvSpPr>
              <a:spLocks noChangeArrowheads="1"/>
            </p:cNvSpPr>
            <p:nvPr/>
          </p:nvSpPr>
          <p:spPr bwMode="auto">
            <a:xfrm>
              <a:off x="4943475" y="1378090"/>
              <a:ext cx="1990725" cy="7756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Clr>
                  <a:srgbClr val="4E005F"/>
                </a:buClr>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Clr>
                  <a:srgbClr val="4E005F"/>
                </a:buClr>
                <a:buFont typeface="Arial" panose="020B0604020202020204" pitchFamily="34" charset="0"/>
                <a:buChar char="–"/>
                <a:defRPr sz="24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2000" b="1" dirty="0">
                  <a:solidFill>
                    <a:srgbClr val="34001F"/>
                  </a:solidFill>
                  <a:latin typeface="Helvetica LT Std"/>
                </a:rPr>
                <a:t>Record in Journal</a:t>
              </a:r>
            </a:p>
          </p:txBody>
        </p:sp>
        <p:sp>
          <p:nvSpPr>
            <p:cNvPr id="12" name="AutoShape 7"/>
            <p:cNvSpPr>
              <a:spLocks noChangeArrowheads="1"/>
            </p:cNvSpPr>
            <p:nvPr/>
          </p:nvSpPr>
          <p:spPr bwMode="auto">
            <a:xfrm>
              <a:off x="1917700" y="1046163"/>
              <a:ext cx="901700" cy="215900"/>
            </a:xfrm>
            <a:prstGeom prst="rightArrow">
              <a:avLst>
                <a:gd name="adj1" fmla="val 50000"/>
                <a:gd name="adj2" fmla="val 208843"/>
              </a:avLst>
            </a:prstGeom>
            <a:solidFill>
              <a:schemeClr val="tx1"/>
            </a:solidFill>
            <a:ln w="12700">
              <a:solidFill>
                <a:schemeClr val="tx1"/>
              </a:solidFill>
              <a:miter lim="800000"/>
              <a:headEnd/>
              <a:tailEnd/>
            </a:ln>
          </p:spPr>
          <p:txBody>
            <a:bodyPr wrap="none" anchor="ctr"/>
            <a:lstStyle>
              <a:lvl1pPr eaLnBrk="0" hangingPunct="0">
                <a:spcBef>
                  <a:spcPct val="20000"/>
                </a:spcBef>
                <a:buClr>
                  <a:srgbClr val="4E005F"/>
                </a:buClr>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Clr>
                  <a:srgbClr val="4E005F"/>
                </a:buClr>
                <a:buFont typeface="Arial" panose="020B0604020202020204" pitchFamily="34" charset="0"/>
                <a:buChar char="–"/>
                <a:defRPr sz="24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rgbClr val="2D3749"/>
                </a:solidFill>
              </a:endParaRPr>
            </a:p>
          </p:txBody>
        </p:sp>
        <p:graphicFrame>
          <p:nvGraphicFramePr>
            <p:cNvPr id="13" name="Object 5"/>
            <p:cNvGraphicFramePr>
              <a:graphicFrameLocks/>
            </p:cNvGraphicFramePr>
            <p:nvPr/>
          </p:nvGraphicFramePr>
          <p:xfrm>
            <a:off x="2892425" y="392113"/>
            <a:ext cx="1219200" cy="990600"/>
          </p:xfrm>
          <a:graphic>
            <a:graphicData uri="http://schemas.openxmlformats.org/presentationml/2006/ole">
              <mc:AlternateContent xmlns:mc="http://schemas.openxmlformats.org/markup-compatibility/2006">
                <mc:Choice xmlns:v="urn:schemas-microsoft-com:vml" Requires="v">
                  <p:oleObj name="Clip" r:id="rId7" imgW="1877215" imgH="1672594" progId="">
                    <p:embed/>
                  </p:oleObj>
                </mc:Choice>
                <mc:Fallback>
                  <p:oleObj name="Clip" r:id="rId7" imgW="1877215" imgH="1672594" progId="">
                    <p:embed/>
                    <p:pic>
                      <p:nvPicPr>
                        <p:cNvPr id="0" name=""/>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92425" y="392113"/>
                          <a:ext cx="1219200" cy="990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 name="Rectangle 13"/>
            <p:cNvSpPr>
              <a:spLocks noChangeArrowheads="1"/>
            </p:cNvSpPr>
            <p:nvPr/>
          </p:nvSpPr>
          <p:spPr bwMode="auto">
            <a:xfrm>
              <a:off x="2659063" y="1378090"/>
              <a:ext cx="1973871" cy="7756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square" lIns="90488" tIns="44450" rIns="90488" bIns="44450">
              <a:spAutoFit/>
            </a:bodyPr>
            <a:lstStyle>
              <a:lvl1pPr eaLnBrk="0" hangingPunct="0">
                <a:spcBef>
                  <a:spcPct val="20000"/>
                </a:spcBef>
                <a:buClr>
                  <a:srgbClr val="4E005F"/>
                </a:buClr>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Clr>
                  <a:srgbClr val="4E005F"/>
                </a:buClr>
                <a:buFont typeface="Arial" panose="020B0604020202020204" pitchFamily="34" charset="0"/>
                <a:buChar char="–"/>
                <a:defRPr sz="24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2000" b="1" dirty="0">
                  <a:solidFill>
                    <a:srgbClr val="34001F"/>
                  </a:solidFill>
                  <a:latin typeface="Helvetica LT Std"/>
                </a:rPr>
                <a:t>Transaction Analysis</a:t>
              </a:r>
            </a:p>
          </p:txBody>
        </p:sp>
        <p:sp>
          <p:nvSpPr>
            <p:cNvPr id="15" name="AutoShape 14"/>
            <p:cNvSpPr>
              <a:spLocks noChangeArrowheads="1"/>
            </p:cNvSpPr>
            <p:nvPr/>
          </p:nvSpPr>
          <p:spPr bwMode="auto">
            <a:xfrm>
              <a:off x="4267200" y="1060450"/>
              <a:ext cx="901700" cy="215900"/>
            </a:xfrm>
            <a:prstGeom prst="rightArrow">
              <a:avLst>
                <a:gd name="adj1" fmla="val 50000"/>
                <a:gd name="adj2" fmla="val 208843"/>
              </a:avLst>
            </a:prstGeom>
            <a:solidFill>
              <a:schemeClr val="tx1"/>
            </a:solidFill>
            <a:ln w="12700">
              <a:solidFill>
                <a:schemeClr val="tx1"/>
              </a:solidFill>
              <a:miter lim="800000"/>
              <a:headEnd/>
              <a:tailEnd/>
            </a:ln>
          </p:spPr>
          <p:txBody>
            <a:bodyPr wrap="none" anchor="ctr"/>
            <a:lstStyle>
              <a:lvl1pPr eaLnBrk="0" hangingPunct="0">
                <a:spcBef>
                  <a:spcPct val="20000"/>
                </a:spcBef>
                <a:buClr>
                  <a:srgbClr val="4E005F"/>
                </a:buClr>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Clr>
                  <a:srgbClr val="4E005F"/>
                </a:buClr>
                <a:buFont typeface="Arial" panose="020B0604020202020204" pitchFamily="34" charset="0"/>
                <a:buChar char="–"/>
                <a:defRPr sz="24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rgbClr val="2D3749"/>
                </a:solidFill>
              </a:endParaRPr>
            </a:p>
          </p:txBody>
        </p:sp>
        <p:graphicFrame>
          <p:nvGraphicFramePr>
            <p:cNvPr id="16" name="Object 6"/>
            <p:cNvGraphicFramePr>
              <a:graphicFrameLocks/>
            </p:cNvGraphicFramePr>
            <p:nvPr/>
          </p:nvGraphicFramePr>
          <p:xfrm>
            <a:off x="7883525" y="315913"/>
            <a:ext cx="530225" cy="1087437"/>
          </p:xfrm>
          <a:graphic>
            <a:graphicData uri="http://schemas.openxmlformats.org/presentationml/2006/ole">
              <mc:AlternateContent xmlns:mc="http://schemas.openxmlformats.org/markup-compatibility/2006">
                <mc:Choice xmlns:v="urn:schemas-microsoft-com:vml" Requires="v">
                  <p:oleObj name="Clip" r:id="rId9" imgW="3247313" imgH="5879194" progId="">
                    <p:embed/>
                  </p:oleObj>
                </mc:Choice>
                <mc:Fallback>
                  <p:oleObj name="Clip" r:id="rId9" imgW="3247313" imgH="5879194" progId="">
                    <p:embed/>
                    <p:pic>
                      <p:nvPicPr>
                        <p:cNvPr id="0" name=""/>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883525" y="315913"/>
                          <a:ext cx="530225" cy="10874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 name="Rectangle 16"/>
            <p:cNvSpPr>
              <a:spLocks noChangeArrowheads="1"/>
            </p:cNvSpPr>
            <p:nvPr/>
          </p:nvSpPr>
          <p:spPr bwMode="auto">
            <a:xfrm>
              <a:off x="7153275" y="1378090"/>
              <a:ext cx="1990725" cy="7756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Clr>
                  <a:srgbClr val="4E005F"/>
                </a:buClr>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Clr>
                  <a:srgbClr val="4E005F"/>
                </a:buClr>
                <a:buFont typeface="Arial" panose="020B0604020202020204" pitchFamily="34" charset="0"/>
                <a:buChar char="–"/>
                <a:defRPr sz="24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US" altLang="en-US" sz="2000" b="1" dirty="0">
                  <a:solidFill>
                    <a:srgbClr val="34001F"/>
                  </a:solidFill>
                  <a:latin typeface="Helvetica LT Std"/>
                </a:rPr>
                <a:t>Post to </a:t>
              </a:r>
            </a:p>
            <a:p>
              <a:pPr algn="ctr" eaLnBrk="1" hangingPunct="1">
                <a:spcBef>
                  <a:spcPct val="0"/>
                </a:spcBef>
                <a:buClrTx/>
                <a:buFontTx/>
                <a:buNone/>
              </a:pPr>
              <a:r>
                <a:rPr lang="en-US" altLang="en-US" sz="2000" b="1" dirty="0">
                  <a:solidFill>
                    <a:srgbClr val="34001F"/>
                  </a:solidFill>
                  <a:latin typeface="Helvetica LT Std"/>
                </a:rPr>
                <a:t>Ledger</a:t>
              </a:r>
            </a:p>
          </p:txBody>
        </p:sp>
        <p:sp>
          <p:nvSpPr>
            <p:cNvPr id="18" name="AutoShape 17"/>
            <p:cNvSpPr>
              <a:spLocks noChangeArrowheads="1"/>
            </p:cNvSpPr>
            <p:nvPr/>
          </p:nvSpPr>
          <p:spPr bwMode="auto">
            <a:xfrm>
              <a:off x="6642100" y="1054100"/>
              <a:ext cx="901700" cy="215900"/>
            </a:xfrm>
            <a:prstGeom prst="rightArrow">
              <a:avLst>
                <a:gd name="adj1" fmla="val 50000"/>
                <a:gd name="adj2" fmla="val 208843"/>
              </a:avLst>
            </a:prstGeom>
            <a:solidFill>
              <a:schemeClr val="tx1"/>
            </a:solidFill>
            <a:ln w="12700">
              <a:solidFill>
                <a:schemeClr val="tx1"/>
              </a:solidFill>
              <a:miter lim="800000"/>
              <a:headEnd/>
              <a:tailEnd/>
            </a:ln>
          </p:spPr>
          <p:txBody>
            <a:bodyPr wrap="none" anchor="ctr"/>
            <a:lstStyle>
              <a:lvl1pPr eaLnBrk="0" hangingPunct="0">
                <a:spcBef>
                  <a:spcPct val="20000"/>
                </a:spcBef>
                <a:buClr>
                  <a:srgbClr val="4E005F"/>
                </a:buClr>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Clr>
                  <a:srgbClr val="4E005F"/>
                </a:buClr>
                <a:buFont typeface="Arial" panose="020B0604020202020204" pitchFamily="34" charset="0"/>
                <a:buChar char="–"/>
                <a:defRPr sz="24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rgbClr val="2D3749"/>
                </a:solidFill>
              </a:endParaRPr>
            </a:p>
          </p:txBody>
        </p:sp>
        <p:sp>
          <p:nvSpPr>
            <p:cNvPr id="19" name="TextBox 33"/>
            <p:cNvSpPr txBox="1">
              <a:spLocks noChangeArrowheads="1"/>
            </p:cNvSpPr>
            <p:nvPr/>
          </p:nvSpPr>
          <p:spPr bwMode="auto">
            <a:xfrm>
              <a:off x="1752600" y="-19050"/>
              <a:ext cx="5181600" cy="4109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4E005F"/>
                </a:buClr>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Clr>
                  <a:srgbClr val="4E005F"/>
                </a:buClr>
                <a:buFont typeface="Arial" panose="020B0604020202020204" pitchFamily="34" charset="0"/>
                <a:buChar char="–"/>
                <a:defRPr sz="24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US" altLang="en-US" sz="2000" b="1" u="sng">
                  <a:solidFill>
                    <a:srgbClr val="C00000"/>
                  </a:solidFill>
                </a:rPr>
                <a:t>During the Accounting Period</a:t>
              </a:r>
            </a:p>
          </p:txBody>
        </p:sp>
      </p:grpSp>
      <p:grpSp>
        <p:nvGrpSpPr>
          <p:cNvPr id="20" name="Group 19"/>
          <p:cNvGrpSpPr/>
          <p:nvPr/>
        </p:nvGrpSpPr>
        <p:grpSpPr>
          <a:xfrm>
            <a:off x="953312" y="1844969"/>
            <a:ext cx="8650287" cy="4359572"/>
            <a:chOff x="798512" y="1905001"/>
            <a:chExt cx="8650287" cy="4359572"/>
          </a:xfrm>
        </p:grpSpPr>
        <p:sp>
          <p:nvSpPr>
            <p:cNvPr id="21" name="Text Box 32"/>
            <p:cNvSpPr txBox="1">
              <a:spLocks noChangeArrowheads="1"/>
            </p:cNvSpPr>
            <p:nvPr/>
          </p:nvSpPr>
          <p:spPr bwMode="auto">
            <a:xfrm>
              <a:off x="7441805" y="4408771"/>
              <a:ext cx="1981200" cy="1609725"/>
            </a:xfrm>
            <a:prstGeom prst="rect">
              <a:avLst/>
            </a:prstGeom>
            <a:solidFill>
              <a:schemeClr val="tx1"/>
            </a:solidFill>
            <a:ln w="57150" cmpd="thinThick">
              <a:solidFill>
                <a:schemeClr val="bg2"/>
              </a:solidFill>
              <a:miter lim="800000"/>
              <a:headEnd/>
              <a:tailEnd/>
            </a:ln>
          </p:spPr>
          <p:txBody>
            <a:bodyPr>
              <a:spAutoFit/>
            </a:bodyPr>
            <a:lstStyle>
              <a:lvl1pPr eaLnBrk="0" hangingPunct="0">
                <a:spcBef>
                  <a:spcPct val="20000"/>
                </a:spcBef>
                <a:buClr>
                  <a:srgbClr val="4E005F"/>
                </a:buClr>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Clr>
                  <a:srgbClr val="4E005F"/>
                </a:buClr>
                <a:buFont typeface="Arial" panose="020B0604020202020204" pitchFamily="34" charset="0"/>
                <a:buChar char="–"/>
                <a:defRPr sz="24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2400" b="1" dirty="0">
                  <a:solidFill>
                    <a:srgbClr val="FFFFFF"/>
                  </a:solidFill>
                  <a:latin typeface="Helvetica LT Std"/>
                </a:rPr>
                <a:t>The Accounting Processing Cycle</a:t>
              </a:r>
            </a:p>
          </p:txBody>
        </p:sp>
        <p:grpSp>
          <p:nvGrpSpPr>
            <p:cNvPr id="22" name="Group 41"/>
            <p:cNvGrpSpPr>
              <a:grpSpLocks/>
            </p:cNvGrpSpPr>
            <p:nvPr/>
          </p:nvGrpSpPr>
          <p:grpSpPr bwMode="auto">
            <a:xfrm>
              <a:off x="798512" y="1905001"/>
              <a:ext cx="8650287" cy="2392363"/>
              <a:chOff x="271910" y="2068513"/>
              <a:chExt cx="8872089" cy="2673644"/>
            </a:xfrm>
          </p:grpSpPr>
          <p:sp>
            <p:nvSpPr>
              <p:cNvPr id="32" name="Rectangle 31"/>
              <p:cNvSpPr/>
              <p:nvPr/>
            </p:nvSpPr>
            <p:spPr>
              <a:xfrm>
                <a:off x="400049" y="2437537"/>
                <a:ext cx="8743950" cy="2219038"/>
              </a:xfrm>
              <a:prstGeom prst="rect">
                <a:avLst/>
              </a:prstGeom>
              <a:solidFill>
                <a:schemeClr val="accent5">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33" name="AutoShape 8"/>
              <p:cNvSpPr>
                <a:spLocks noChangeArrowheads="1"/>
              </p:cNvSpPr>
              <p:nvPr/>
            </p:nvSpPr>
            <p:spPr bwMode="auto">
              <a:xfrm rot="16200000" flipH="1">
                <a:off x="7697788" y="2411413"/>
                <a:ext cx="901700" cy="215900"/>
              </a:xfrm>
              <a:prstGeom prst="rightArrow">
                <a:avLst>
                  <a:gd name="adj1" fmla="val 50000"/>
                  <a:gd name="adj2" fmla="val 208843"/>
                </a:avLst>
              </a:prstGeom>
              <a:solidFill>
                <a:schemeClr val="tx1"/>
              </a:solidFill>
              <a:ln w="12700">
                <a:solidFill>
                  <a:schemeClr val="tx1"/>
                </a:solidFill>
                <a:miter lim="800000"/>
                <a:headEnd/>
                <a:tailEnd/>
              </a:ln>
            </p:spPr>
            <p:txBody>
              <a:bodyPr vert="eaVert" wrap="none" anchor="ctr"/>
              <a:lstStyle>
                <a:lvl1pPr eaLnBrk="0" hangingPunct="0">
                  <a:spcBef>
                    <a:spcPct val="20000"/>
                  </a:spcBef>
                  <a:buClr>
                    <a:srgbClr val="4E005F"/>
                  </a:buClr>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Clr>
                    <a:srgbClr val="4E005F"/>
                  </a:buClr>
                  <a:buFont typeface="Arial" panose="020B0604020202020204" pitchFamily="34" charset="0"/>
                  <a:buChar char="–"/>
                  <a:defRPr sz="24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rgbClr val="2D3749"/>
                  </a:solidFill>
                </a:endParaRPr>
              </a:p>
            </p:txBody>
          </p:sp>
          <p:graphicFrame>
            <p:nvGraphicFramePr>
              <p:cNvPr id="34" name="Object 4"/>
              <p:cNvGraphicFramePr>
                <a:graphicFrameLocks/>
              </p:cNvGraphicFramePr>
              <p:nvPr/>
            </p:nvGraphicFramePr>
            <p:xfrm>
              <a:off x="400050" y="2992438"/>
              <a:ext cx="1343025" cy="898525"/>
            </p:xfrm>
            <a:graphic>
              <a:graphicData uri="http://schemas.openxmlformats.org/presentationml/2006/ole">
                <mc:AlternateContent xmlns:mc="http://schemas.openxmlformats.org/markup-compatibility/2006">
                  <mc:Choice xmlns:v="urn:schemas-microsoft-com:vml" Requires="v">
                    <p:oleObj name="Clip" r:id="rId11" imgW="4716463" imgH="3162300" progId="">
                      <p:embed/>
                    </p:oleObj>
                  </mc:Choice>
                  <mc:Fallback>
                    <p:oleObj name="Clip" r:id="rId11" imgW="4716463" imgH="3162300" progId="">
                      <p:embed/>
                      <p:pic>
                        <p:nvPicPr>
                          <p:cNvPr id="0" name=""/>
                          <p:cNvPicPr>
                            <a:picLocks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00050" y="2992438"/>
                            <a:ext cx="1343025" cy="8985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5" name="Rectangle 10"/>
              <p:cNvSpPr>
                <a:spLocks noChangeArrowheads="1"/>
              </p:cNvSpPr>
              <p:nvPr/>
            </p:nvSpPr>
            <p:spPr bwMode="auto">
              <a:xfrm>
                <a:off x="271910" y="3961531"/>
                <a:ext cx="1598898" cy="78062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Clr>
                    <a:srgbClr val="4E005F"/>
                  </a:buClr>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Clr>
                    <a:srgbClr val="4E005F"/>
                  </a:buClr>
                  <a:buFont typeface="Arial" panose="020B0604020202020204" pitchFamily="34" charset="0"/>
                  <a:buChar char="–"/>
                  <a:defRPr sz="24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2000" b="1" dirty="0">
                    <a:solidFill>
                      <a:srgbClr val="34001F"/>
                    </a:solidFill>
                    <a:latin typeface="Helvetica LT Std"/>
                  </a:rPr>
                  <a:t>Financial Statements</a:t>
                </a:r>
              </a:p>
            </p:txBody>
          </p:sp>
          <p:sp>
            <p:nvSpPr>
              <p:cNvPr id="36" name="AutoShape 11"/>
              <p:cNvSpPr>
                <a:spLocks noChangeArrowheads="1"/>
              </p:cNvSpPr>
              <p:nvPr/>
            </p:nvSpPr>
            <p:spPr bwMode="auto">
              <a:xfrm flipH="1">
                <a:off x="1828800" y="3592513"/>
                <a:ext cx="901700" cy="215900"/>
              </a:xfrm>
              <a:prstGeom prst="rightArrow">
                <a:avLst>
                  <a:gd name="adj1" fmla="val 50000"/>
                  <a:gd name="adj2" fmla="val 208843"/>
                </a:avLst>
              </a:prstGeom>
              <a:solidFill>
                <a:schemeClr val="tx1"/>
              </a:solidFill>
              <a:ln w="12700">
                <a:solidFill>
                  <a:schemeClr val="tx1"/>
                </a:solidFill>
                <a:miter lim="800000"/>
                <a:headEnd/>
                <a:tailEnd/>
              </a:ln>
            </p:spPr>
            <p:txBody>
              <a:bodyPr wrap="none" anchor="ctr"/>
              <a:lstStyle>
                <a:lvl1pPr eaLnBrk="0" hangingPunct="0">
                  <a:spcBef>
                    <a:spcPct val="20000"/>
                  </a:spcBef>
                  <a:buClr>
                    <a:srgbClr val="4E005F"/>
                  </a:buClr>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Clr>
                    <a:srgbClr val="4E005F"/>
                  </a:buClr>
                  <a:buFont typeface="Arial" panose="020B0604020202020204" pitchFamily="34" charset="0"/>
                  <a:buChar char="–"/>
                  <a:defRPr sz="24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rgbClr val="2D3749"/>
                  </a:solidFill>
                </a:endParaRPr>
              </a:p>
            </p:txBody>
          </p:sp>
          <p:graphicFrame>
            <p:nvGraphicFramePr>
              <p:cNvPr id="37" name="Object 7"/>
              <p:cNvGraphicFramePr>
                <a:graphicFrameLocks/>
              </p:cNvGraphicFramePr>
              <p:nvPr/>
            </p:nvGraphicFramePr>
            <p:xfrm>
              <a:off x="7704138" y="3059113"/>
              <a:ext cx="890587" cy="838200"/>
            </p:xfrm>
            <a:graphic>
              <a:graphicData uri="http://schemas.openxmlformats.org/presentationml/2006/ole">
                <mc:AlternateContent xmlns:mc="http://schemas.openxmlformats.org/markup-compatibility/2006">
                  <mc:Choice xmlns:v="urn:schemas-microsoft-com:vml" Requires="v">
                    <p:oleObj name="Clip" r:id="rId13" imgW="3226051" imgH="3468986" progId="">
                      <p:embed/>
                    </p:oleObj>
                  </mc:Choice>
                  <mc:Fallback>
                    <p:oleObj name="Clip" r:id="rId13" imgW="3226051" imgH="3468986" progId="">
                      <p:embed/>
                      <p:pic>
                        <p:nvPicPr>
                          <p:cNvPr id="0" name=""/>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704138" y="3059113"/>
                            <a:ext cx="890587" cy="838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8" name="Rectangle 19"/>
              <p:cNvSpPr>
                <a:spLocks noChangeArrowheads="1"/>
              </p:cNvSpPr>
              <p:nvPr/>
            </p:nvSpPr>
            <p:spPr bwMode="auto">
              <a:xfrm>
                <a:off x="7237372" y="3961531"/>
                <a:ext cx="1821961" cy="78062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Clr>
                    <a:srgbClr val="4E005F"/>
                  </a:buClr>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Clr>
                    <a:srgbClr val="4E005F"/>
                  </a:buClr>
                  <a:buFont typeface="Arial" panose="020B0604020202020204" pitchFamily="34" charset="0"/>
                  <a:buChar char="–"/>
                  <a:defRPr sz="24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2000" b="1" dirty="0">
                    <a:solidFill>
                      <a:srgbClr val="34001F"/>
                    </a:solidFill>
                    <a:latin typeface="Helvetica LT Std"/>
                  </a:rPr>
                  <a:t>Unadjusted Trial Balance</a:t>
                </a:r>
              </a:p>
            </p:txBody>
          </p:sp>
          <p:graphicFrame>
            <p:nvGraphicFramePr>
              <p:cNvPr id="39" name="Object 8"/>
              <p:cNvGraphicFramePr>
                <a:graphicFrameLocks/>
              </p:cNvGraphicFramePr>
              <p:nvPr/>
            </p:nvGraphicFramePr>
            <p:xfrm>
              <a:off x="5405438" y="2819400"/>
              <a:ext cx="1066800" cy="1225550"/>
            </p:xfrm>
            <a:graphic>
              <a:graphicData uri="http://schemas.openxmlformats.org/presentationml/2006/ole">
                <mc:AlternateContent xmlns:mc="http://schemas.openxmlformats.org/markup-compatibility/2006">
                  <mc:Choice xmlns:v="urn:schemas-microsoft-com:vml" Requires="v">
                    <p:oleObj name="Clip" r:id="rId15" imgW="3265283" imgH="3435790" progId="">
                      <p:embed/>
                    </p:oleObj>
                  </mc:Choice>
                  <mc:Fallback>
                    <p:oleObj name="Clip" r:id="rId15" imgW="3265283" imgH="3435790" progId="">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05438" y="2819400"/>
                            <a:ext cx="1066800" cy="1225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0" name="AutoShape 22"/>
              <p:cNvSpPr>
                <a:spLocks noChangeArrowheads="1"/>
              </p:cNvSpPr>
              <p:nvPr/>
            </p:nvSpPr>
            <p:spPr bwMode="auto">
              <a:xfrm rot="10800000">
                <a:off x="6629400" y="3471863"/>
                <a:ext cx="901700" cy="215900"/>
              </a:xfrm>
              <a:prstGeom prst="rightArrow">
                <a:avLst>
                  <a:gd name="adj1" fmla="val 50000"/>
                  <a:gd name="adj2" fmla="val 208843"/>
                </a:avLst>
              </a:prstGeom>
              <a:solidFill>
                <a:schemeClr val="tx1"/>
              </a:solidFill>
              <a:ln w="12700">
                <a:solidFill>
                  <a:schemeClr val="tx1"/>
                </a:solidFill>
                <a:miter lim="800000"/>
                <a:headEnd/>
                <a:tailEnd/>
              </a:ln>
            </p:spPr>
            <p:txBody>
              <a:bodyPr rot="10800000" wrap="none" anchor="ctr"/>
              <a:lstStyle>
                <a:lvl1pPr eaLnBrk="0" hangingPunct="0">
                  <a:spcBef>
                    <a:spcPct val="20000"/>
                  </a:spcBef>
                  <a:buClr>
                    <a:srgbClr val="4E005F"/>
                  </a:buClr>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Clr>
                    <a:srgbClr val="4E005F"/>
                  </a:buClr>
                  <a:buFont typeface="Arial" panose="020B0604020202020204" pitchFamily="34" charset="0"/>
                  <a:buChar char="–"/>
                  <a:defRPr sz="24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rgbClr val="2D3749"/>
                  </a:solidFill>
                </a:endParaRPr>
              </a:p>
            </p:txBody>
          </p:sp>
          <p:graphicFrame>
            <p:nvGraphicFramePr>
              <p:cNvPr id="41" name="Object 9"/>
              <p:cNvGraphicFramePr>
                <a:graphicFrameLocks/>
              </p:cNvGraphicFramePr>
              <p:nvPr/>
            </p:nvGraphicFramePr>
            <p:xfrm>
              <a:off x="3055938" y="3048000"/>
              <a:ext cx="890587" cy="838200"/>
            </p:xfrm>
            <a:graphic>
              <a:graphicData uri="http://schemas.openxmlformats.org/presentationml/2006/ole">
                <mc:AlternateContent xmlns:mc="http://schemas.openxmlformats.org/markup-compatibility/2006">
                  <mc:Choice xmlns:v="urn:schemas-microsoft-com:vml" Requires="v">
                    <p:oleObj name="Clip" r:id="rId16" imgW="3226051" imgH="3468986" progId="">
                      <p:embed/>
                    </p:oleObj>
                  </mc:Choice>
                  <mc:Fallback>
                    <p:oleObj name="Clip" r:id="rId16" imgW="3226051" imgH="3468986" progId="">
                      <p:embed/>
                      <p:pic>
                        <p:nvPicPr>
                          <p:cNvPr id="0" name=""/>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55938" y="3048000"/>
                            <a:ext cx="890587" cy="838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2" name="Rectangle 24"/>
              <p:cNvSpPr>
                <a:spLocks noChangeArrowheads="1"/>
              </p:cNvSpPr>
              <p:nvPr/>
            </p:nvSpPr>
            <p:spPr bwMode="auto">
              <a:xfrm>
                <a:off x="2588846" y="3961531"/>
                <a:ext cx="1825218" cy="78062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Clr>
                    <a:srgbClr val="4E005F"/>
                  </a:buClr>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Clr>
                    <a:srgbClr val="4E005F"/>
                  </a:buClr>
                  <a:buFont typeface="Arial" panose="020B0604020202020204" pitchFamily="34" charset="0"/>
                  <a:buChar char="–"/>
                  <a:defRPr sz="24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2000" b="1" dirty="0">
                    <a:solidFill>
                      <a:srgbClr val="34001F"/>
                    </a:solidFill>
                    <a:latin typeface="Helvetica LT Std"/>
                  </a:rPr>
                  <a:t>Adjusted Trial Balance</a:t>
                </a:r>
              </a:p>
            </p:txBody>
          </p:sp>
          <p:sp>
            <p:nvSpPr>
              <p:cNvPr id="43" name="AutoShape 25"/>
              <p:cNvSpPr>
                <a:spLocks noChangeArrowheads="1"/>
              </p:cNvSpPr>
              <p:nvPr/>
            </p:nvSpPr>
            <p:spPr bwMode="auto">
              <a:xfrm rot="10800000">
                <a:off x="4191000" y="3484563"/>
                <a:ext cx="901700" cy="215900"/>
              </a:xfrm>
              <a:prstGeom prst="rightArrow">
                <a:avLst>
                  <a:gd name="adj1" fmla="val 50000"/>
                  <a:gd name="adj2" fmla="val 208843"/>
                </a:avLst>
              </a:prstGeom>
              <a:solidFill>
                <a:schemeClr val="tx1"/>
              </a:solidFill>
              <a:ln w="12700">
                <a:solidFill>
                  <a:schemeClr val="tx1"/>
                </a:solidFill>
                <a:miter lim="800000"/>
                <a:headEnd/>
                <a:tailEnd/>
              </a:ln>
            </p:spPr>
            <p:txBody>
              <a:bodyPr rot="10800000" wrap="none" anchor="ctr"/>
              <a:lstStyle>
                <a:lvl1pPr eaLnBrk="0" hangingPunct="0">
                  <a:spcBef>
                    <a:spcPct val="20000"/>
                  </a:spcBef>
                  <a:buClr>
                    <a:srgbClr val="4E005F"/>
                  </a:buClr>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Clr>
                    <a:srgbClr val="4E005F"/>
                  </a:buClr>
                  <a:buFont typeface="Arial" panose="020B0604020202020204" pitchFamily="34" charset="0"/>
                  <a:buChar char="–"/>
                  <a:defRPr sz="24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rgbClr val="2D3749"/>
                  </a:solidFill>
                </a:endParaRPr>
              </a:p>
            </p:txBody>
          </p:sp>
          <p:sp>
            <p:nvSpPr>
              <p:cNvPr id="44" name="TextBox 35"/>
              <p:cNvSpPr txBox="1">
                <a:spLocks noChangeArrowheads="1"/>
              </p:cNvSpPr>
              <p:nvPr/>
            </p:nvSpPr>
            <p:spPr bwMode="auto">
              <a:xfrm>
                <a:off x="1752600" y="2437536"/>
                <a:ext cx="5181600" cy="443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4E005F"/>
                  </a:buClr>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Clr>
                    <a:srgbClr val="4E005F"/>
                  </a:buClr>
                  <a:buFont typeface="Arial" panose="020B0604020202020204" pitchFamily="34" charset="0"/>
                  <a:buChar char="–"/>
                  <a:defRPr sz="24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US" altLang="en-US" sz="2000" b="1" u="sng">
                    <a:solidFill>
                      <a:srgbClr val="C00000"/>
                    </a:solidFill>
                  </a:rPr>
                  <a:t>At the End of the Accounting Period</a:t>
                </a:r>
              </a:p>
            </p:txBody>
          </p:sp>
          <p:sp>
            <p:nvSpPr>
              <p:cNvPr id="45" name="Rectangle 21"/>
              <p:cNvSpPr>
                <a:spLocks noChangeArrowheads="1"/>
              </p:cNvSpPr>
              <p:nvPr/>
            </p:nvSpPr>
            <p:spPr bwMode="auto">
              <a:xfrm>
                <a:off x="4943231" y="3961531"/>
                <a:ext cx="1992923" cy="6506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Clr>
                    <a:srgbClr val="4E005F"/>
                  </a:buClr>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Clr>
                    <a:srgbClr val="4E005F"/>
                  </a:buClr>
                  <a:buFont typeface="Arial" panose="020B0604020202020204" pitchFamily="34" charset="0"/>
                  <a:buChar char="–"/>
                  <a:defRPr sz="24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dirty="0">
                    <a:solidFill>
                      <a:srgbClr val="34001F"/>
                    </a:solidFill>
                    <a:latin typeface="Helvetica LT Std"/>
                  </a:rPr>
                  <a:t>Record &amp; Post Adjusting Entries</a:t>
                </a:r>
              </a:p>
            </p:txBody>
          </p:sp>
        </p:grpSp>
        <p:grpSp>
          <p:nvGrpSpPr>
            <p:cNvPr id="23" name="Group 40"/>
            <p:cNvGrpSpPr>
              <a:grpSpLocks/>
            </p:cNvGrpSpPr>
            <p:nvPr/>
          </p:nvGrpSpPr>
          <p:grpSpPr bwMode="auto">
            <a:xfrm>
              <a:off x="969645" y="4360474"/>
              <a:ext cx="6324600" cy="1904099"/>
              <a:chOff x="512445" y="4741473"/>
              <a:chExt cx="6324600" cy="1904099"/>
            </a:xfrm>
          </p:grpSpPr>
          <p:sp>
            <p:nvSpPr>
              <p:cNvPr id="24" name="Rectangle 23"/>
              <p:cNvSpPr/>
              <p:nvPr/>
            </p:nvSpPr>
            <p:spPr>
              <a:xfrm>
                <a:off x="512445" y="4741473"/>
                <a:ext cx="6324600" cy="1880665"/>
              </a:xfrm>
              <a:prstGeom prst="rect">
                <a:avLst/>
              </a:prstGeom>
              <a:solidFill>
                <a:schemeClr val="accent5">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25" name="AutoShape 26"/>
              <p:cNvSpPr>
                <a:spLocks noChangeArrowheads="1"/>
              </p:cNvSpPr>
              <p:nvPr/>
            </p:nvSpPr>
            <p:spPr bwMode="auto">
              <a:xfrm rot="13333972" flipH="1">
                <a:off x="1559935" y="4862514"/>
                <a:ext cx="901700" cy="215900"/>
              </a:xfrm>
              <a:prstGeom prst="rightArrow">
                <a:avLst>
                  <a:gd name="adj1" fmla="val 50000"/>
                  <a:gd name="adj2" fmla="val 208843"/>
                </a:avLst>
              </a:prstGeom>
              <a:solidFill>
                <a:schemeClr val="tx1"/>
              </a:solidFill>
              <a:ln w="12700">
                <a:solidFill>
                  <a:schemeClr val="tx1"/>
                </a:solidFill>
                <a:miter lim="800000"/>
                <a:headEnd/>
                <a:tailEnd/>
              </a:ln>
            </p:spPr>
            <p:txBody>
              <a:bodyPr rot="10800000" wrap="none" anchor="ctr"/>
              <a:lstStyle>
                <a:lvl1pPr eaLnBrk="0" hangingPunct="0">
                  <a:spcBef>
                    <a:spcPct val="20000"/>
                  </a:spcBef>
                  <a:buClr>
                    <a:srgbClr val="4E005F"/>
                  </a:buClr>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Clr>
                    <a:srgbClr val="4E005F"/>
                  </a:buClr>
                  <a:buFont typeface="Arial" panose="020B0604020202020204" pitchFamily="34" charset="0"/>
                  <a:buChar char="–"/>
                  <a:defRPr sz="24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rgbClr val="2D3749"/>
                  </a:solidFill>
                </a:endParaRPr>
              </a:p>
            </p:txBody>
          </p:sp>
          <p:graphicFrame>
            <p:nvGraphicFramePr>
              <p:cNvPr id="26" name="Object 10"/>
              <p:cNvGraphicFramePr>
                <a:graphicFrameLocks/>
              </p:cNvGraphicFramePr>
              <p:nvPr/>
            </p:nvGraphicFramePr>
            <p:xfrm>
              <a:off x="2953182" y="4850901"/>
              <a:ext cx="914400" cy="1066800"/>
            </p:xfrm>
            <a:graphic>
              <a:graphicData uri="http://schemas.openxmlformats.org/presentationml/2006/ole">
                <mc:AlternateContent xmlns:mc="http://schemas.openxmlformats.org/markup-compatibility/2006">
                  <mc:Choice xmlns:v="urn:schemas-microsoft-com:vml" Requires="v">
                    <p:oleObj name="Clip" r:id="rId17" imgW="2794000" imgH="4113213" progId="">
                      <p:embed/>
                    </p:oleObj>
                  </mc:Choice>
                  <mc:Fallback>
                    <p:oleObj name="Clip" r:id="rId17" imgW="2794000" imgH="4113213" progId="">
                      <p:embed/>
                      <p:pic>
                        <p:nvPicPr>
                          <p:cNvPr id="0" name=""/>
                          <p:cNvPicPr>
                            <a:picLocks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953182" y="4850901"/>
                            <a:ext cx="91440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7" name="Rectangle 28"/>
              <p:cNvSpPr>
                <a:spLocks noChangeArrowheads="1"/>
              </p:cNvSpPr>
              <p:nvPr/>
            </p:nvSpPr>
            <p:spPr bwMode="auto">
              <a:xfrm>
                <a:off x="2267382" y="5947072"/>
                <a:ext cx="2286000" cy="698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Clr>
                    <a:srgbClr val="4E005F"/>
                  </a:buClr>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Clr>
                    <a:srgbClr val="4E005F"/>
                  </a:buClr>
                  <a:buFont typeface="Arial" panose="020B0604020202020204" pitchFamily="34" charset="0"/>
                  <a:buChar char="–"/>
                  <a:defRPr sz="24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US" altLang="en-US" sz="2000" b="1" dirty="0">
                    <a:solidFill>
                      <a:srgbClr val="34001F"/>
                    </a:solidFill>
                    <a:latin typeface="Helvetica LT Std"/>
                  </a:rPr>
                  <a:t>Close Temporary Accounts</a:t>
                </a:r>
              </a:p>
            </p:txBody>
          </p:sp>
          <p:graphicFrame>
            <p:nvGraphicFramePr>
              <p:cNvPr id="28" name="Object 11"/>
              <p:cNvGraphicFramePr>
                <a:graphicFrameLocks/>
              </p:cNvGraphicFramePr>
              <p:nvPr/>
            </p:nvGraphicFramePr>
            <p:xfrm>
              <a:off x="5445336" y="5027228"/>
              <a:ext cx="890587" cy="838200"/>
            </p:xfrm>
            <a:graphic>
              <a:graphicData uri="http://schemas.openxmlformats.org/presentationml/2006/ole">
                <mc:AlternateContent xmlns:mc="http://schemas.openxmlformats.org/markup-compatibility/2006">
                  <mc:Choice xmlns:v="urn:schemas-microsoft-com:vml" Requires="v">
                    <p:oleObj name="Clip" r:id="rId19" imgW="3226051" imgH="3468986" progId="">
                      <p:embed/>
                    </p:oleObj>
                  </mc:Choice>
                  <mc:Fallback>
                    <p:oleObj name="Clip" r:id="rId19" imgW="3226051" imgH="3468986" progId="">
                      <p:embed/>
                      <p:pic>
                        <p:nvPicPr>
                          <p:cNvPr id="0" name=""/>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445336" y="5027228"/>
                            <a:ext cx="890587" cy="838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9" name="Rectangle 30"/>
              <p:cNvSpPr>
                <a:spLocks noChangeArrowheads="1"/>
              </p:cNvSpPr>
              <p:nvPr/>
            </p:nvSpPr>
            <p:spPr bwMode="auto">
              <a:xfrm>
                <a:off x="4962262" y="5883957"/>
                <a:ext cx="1822450" cy="698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Clr>
                    <a:srgbClr val="4E005F"/>
                  </a:buClr>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Clr>
                    <a:srgbClr val="4E005F"/>
                  </a:buClr>
                  <a:buFont typeface="Arial" panose="020B0604020202020204" pitchFamily="34" charset="0"/>
                  <a:buChar char="–"/>
                  <a:defRPr sz="24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2000" b="1" dirty="0">
                    <a:solidFill>
                      <a:srgbClr val="34001F"/>
                    </a:solidFill>
                    <a:latin typeface="Helvetica LT Std"/>
                  </a:rPr>
                  <a:t>Post-Closing Trial Balance</a:t>
                </a:r>
              </a:p>
            </p:txBody>
          </p:sp>
          <p:sp>
            <p:nvSpPr>
              <p:cNvPr id="30" name="AutoShape 31"/>
              <p:cNvSpPr>
                <a:spLocks noChangeArrowheads="1"/>
              </p:cNvSpPr>
              <p:nvPr/>
            </p:nvSpPr>
            <p:spPr bwMode="auto">
              <a:xfrm>
                <a:off x="4267200" y="5681663"/>
                <a:ext cx="901700" cy="215900"/>
              </a:xfrm>
              <a:prstGeom prst="rightArrow">
                <a:avLst>
                  <a:gd name="adj1" fmla="val 50000"/>
                  <a:gd name="adj2" fmla="val 208843"/>
                </a:avLst>
              </a:prstGeom>
              <a:solidFill>
                <a:schemeClr val="tx1"/>
              </a:solidFill>
              <a:ln w="12700">
                <a:solidFill>
                  <a:schemeClr val="tx1"/>
                </a:solidFill>
                <a:miter lim="800000"/>
                <a:headEnd/>
                <a:tailEnd/>
              </a:ln>
            </p:spPr>
            <p:txBody>
              <a:bodyPr wrap="none" anchor="ctr"/>
              <a:lstStyle>
                <a:lvl1pPr eaLnBrk="0" hangingPunct="0">
                  <a:spcBef>
                    <a:spcPct val="20000"/>
                  </a:spcBef>
                  <a:buClr>
                    <a:srgbClr val="4E005F"/>
                  </a:buClr>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Clr>
                    <a:srgbClr val="4E005F"/>
                  </a:buClr>
                  <a:buFont typeface="Arial" panose="020B0604020202020204" pitchFamily="34" charset="0"/>
                  <a:buChar char="–"/>
                  <a:defRPr sz="24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rgbClr val="2D3749"/>
                  </a:solidFill>
                </a:endParaRPr>
              </a:p>
            </p:txBody>
          </p:sp>
          <p:sp>
            <p:nvSpPr>
              <p:cNvPr id="31" name="TextBox 37"/>
              <p:cNvSpPr txBox="1">
                <a:spLocks noChangeArrowheads="1"/>
              </p:cNvSpPr>
              <p:nvPr/>
            </p:nvSpPr>
            <p:spPr bwMode="auto">
              <a:xfrm>
                <a:off x="685800" y="5562600"/>
                <a:ext cx="1524000" cy="701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4E005F"/>
                  </a:buClr>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Clr>
                    <a:srgbClr val="4E005F"/>
                  </a:buClr>
                  <a:buFont typeface="Arial" panose="020B0604020202020204" pitchFamily="34" charset="0"/>
                  <a:buChar char="–"/>
                  <a:defRPr sz="24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US" altLang="en-US" sz="2000" b="1" u="sng" dirty="0">
                    <a:solidFill>
                      <a:srgbClr val="C00000"/>
                    </a:solidFill>
                    <a:latin typeface="Helvetica LT Std"/>
                  </a:rPr>
                  <a:t>At the End </a:t>
                </a:r>
                <a:br>
                  <a:rPr lang="en-US" altLang="en-US" sz="2000" b="1" u="sng" dirty="0">
                    <a:solidFill>
                      <a:srgbClr val="C00000"/>
                    </a:solidFill>
                    <a:latin typeface="Helvetica LT Std"/>
                  </a:rPr>
                </a:br>
                <a:r>
                  <a:rPr lang="en-US" altLang="en-US" sz="2000" b="1" u="sng" dirty="0">
                    <a:solidFill>
                      <a:srgbClr val="C00000"/>
                    </a:solidFill>
                    <a:latin typeface="Helvetica LT Std"/>
                  </a:rPr>
                  <a:t>of the Year</a:t>
                </a:r>
              </a:p>
            </p:txBody>
          </p:sp>
        </p:grpSp>
      </p:grpSp>
      <p:sp>
        <p:nvSpPr>
          <p:cNvPr id="46" name="Text Box 7"/>
          <p:cNvSpPr txBox="1">
            <a:spLocks noChangeArrowheads="1"/>
          </p:cNvSpPr>
          <p:nvPr/>
        </p:nvSpPr>
        <p:spPr bwMode="auto">
          <a:xfrm>
            <a:off x="241302" y="6500548"/>
            <a:ext cx="4384675" cy="400110"/>
          </a:xfrm>
          <a:prstGeom prst="rect">
            <a:avLst/>
          </a:prstGeom>
          <a:noFill/>
          <a:ln w="9525">
            <a:noFill/>
            <a:miter lim="800000"/>
            <a:headEnd/>
            <a:tailEnd/>
          </a:ln>
        </p:spPr>
        <p:txBody>
          <a:bodyPr wrap="square">
            <a:spAutoFit/>
          </a:bodyPr>
          <a:lstStyle/>
          <a:p>
            <a:r>
              <a:rPr lang="en-US" sz="2000" dirty="0">
                <a:solidFill>
                  <a:srgbClr val="3DB7E9"/>
                </a:solidFill>
                <a:latin typeface="Helvetica LT Std"/>
              </a:rPr>
              <a:t>LOS 22.d Describe</a:t>
            </a:r>
            <a:r>
              <a:rPr lang="de-DE" sz="2000" dirty="0">
                <a:solidFill>
                  <a:srgbClr val="3DB7E9"/>
                </a:solidFill>
                <a:latin typeface="Helvetica LT Std"/>
              </a:rPr>
              <a:t> </a:t>
            </a:r>
            <a:endParaRPr lang="en-US" sz="2000" dirty="0">
              <a:solidFill>
                <a:srgbClr val="3DB7E9"/>
              </a:solidFill>
              <a:latin typeface="Helvetica LT Std"/>
            </a:endParaRPr>
          </a:p>
        </p:txBody>
      </p:sp>
    </p:spTree>
    <p:extLst>
      <p:ext uri="{BB962C8B-B14F-4D97-AF65-F5344CB8AC3E}">
        <p14:creationId xmlns:p14="http://schemas.microsoft.com/office/powerpoint/2010/main" val="3598145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p:txBody>
          <a:bodyPr/>
          <a:lstStyle/>
          <a:p>
            <a:r>
              <a:rPr lang="en-US" sz="1600" dirty="0">
                <a:latin typeface="Helvetica LT Std"/>
              </a:rPr>
              <a:t>The financial statements of a company are end-products of a process for recording transactions of the company related to operations, financing, and investment. </a:t>
            </a:r>
          </a:p>
          <a:p>
            <a:r>
              <a:rPr lang="en-US" sz="1600" dirty="0">
                <a:latin typeface="Helvetica LT Std"/>
              </a:rPr>
              <a:t>The structures of financial statements themselves reflect the system of recording and organizing transactions. </a:t>
            </a:r>
          </a:p>
          <a:p>
            <a:r>
              <a:rPr lang="en-US" sz="1600" dirty="0">
                <a:latin typeface="Helvetica LT Std"/>
              </a:rPr>
              <a:t>To be an informed user of financial statements, the analyst must be knowledgeable about the principles of this system. </a:t>
            </a:r>
          </a:p>
          <a:p>
            <a:r>
              <a:rPr lang="en-US" sz="1600" dirty="0">
                <a:latin typeface="Helvetica LT Std"/>
              </a:rPr>
              <a:t>This reading will supply that essential knowledge, taking the perspective of the </a:t>
            </a:r>
            <a:r>
              <a:rPr lang="en-US" sz="1600" b="1" dirty="0">
                <a:latin typeface="Helvetica LT Std"/>
              </a:rPr>
              <a:t>user</a:t>
            </a:r>
            <a:r>
              <a:rPr lang="en-US" sz="1600" dirty="0">
                <a:latin typeface="Helvetica LT Std"/>
              </a:rPr>
              <a:t> rather than the preparer. Learning the process from this perspective will enable an analyst to grasp the critical concepts without being overwhelmed by the detailed technical skills required by the accountants who prepare financial statements that are a major component of financial reports.</a:t>
            </a:r>
          </a:p>
          <a:p>
            <a:pPr>
              <a:buFont typeface="Wingdings" panose="05000000000000000000" pitchFamily="2" charset="2"/>
              <a:buChar char="Ø"/>
            </a:pPr>
            <a:endParaRPr lang="en-US" sz="1600" dirty="0">
              <a:latin typeface="Helvetica LT Std"/>
            </a:endParaRPr>
          </a:p>
        </p:txBody>
      </p:sp>
      <p:sp>
        <p:nvSpPr>
          <p:cNvPr id="3" name="Title 2"/>
          <p:cNvSpPr>
            <a:spLocks noGrp="1"/>
          </p:cNvSpPr>
          <p:nvPr>
            <p:ph type="title"/>
          </p:nvPr>
        </p:nvSpPr>
        <p:spPr/>
        <p:txBody>
          <a:bodyPr/>
          <a:lstStyle/>
          <a:p>
            <a:r>
              <a:rPr lang="en-US" dirty="0">
                <a:latin typeface="Helvetica LT Std"/>
              </a:rPr>
              <a:t>INTRODUCTION</a:t>
            </a:r>
          </a:p>
        </p:txBody>
      </p:sp>
    </p:spTree>
    <p:extLst>
      <p:ext uri="{BB962C8B-B14F-4D97-AF65-F5344CB8AC3E}">
        <p14:creationId xmlns:p14="http://schemas.microsoft.com/office/powerpoint/2010/main" val="21261680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altLang="en-US" dirty="0">
                <a:latin typeface="Helvetica LT Std"/>
              </a:rPr>
              <a:t>GENERAL JOURNAL</a:t>
            </a:r>
            <a:endParaRPr lang="en-US" dirty="0">
              <a:latin typeface="Helvetica LT Std"/>
            </a:endParaRPr>
          </a:p>
        </p:txBody>
      </p:sp>
      <p:graphicFrame>
        <p:nvGraphicFramePr>
          <p:cNvPr id="4" name="Table 3"/>
          <p:cNvGraphicFramePr>
            <a:graphicFrameLocks noGrp="1"/>
          </p:cNvGraphicFramePr>
          <p:nvPr/>
        </p:nvGraphicFramePr>
        <p:xfrm>
          <a:off x="893947" y="1000987"/>
          <a:ext cx="8393749" cy="2966720"/>
        </p:xfrm>
        <a:graphic>
          <a:graphicData uri="http://schemas.openxmlformats.org/drawingml/2006/table">
            <a:tbl>
              <a:tblPr firstRow="1" bandRow="1">
                <a:tableStyleId>{5940675A-B579-460E-94D1-54222C63F5DA}</a:tableStyleId>
              </a:tblPr>
              <a:tblGrid>
                <a:gridCol w="895665">
                  <a:extLst>
                    <a:ext uri="{9D8B030D-6E8A-4147-A177-3AD203B41FA5}">
                      <a16:colId xmlns:a16="http://schemas.microsoft.com/office/drawing/2014/main" val="1514520935"/>
                    </a:ext>
                  </a:extLst>
                </a:gridCol>
                <a:gridCol w="4833257">
                  <a:extLst>
                    <a:ext uri="{9D8B030D-6E8A-4147-A177-3AD203B41FA5}">
                      <a16:colId xmlns:a16="http://schemas.microsoft.com/office/drawing/2014/main" val="982905977"/>
                    </a:ext>
                  </a:extLst>
                </a:gridCol>
                <a:gridCol w="875212">
                  <a:extLst>
                    <a:ext uri="{9D8B030D-6E8A-4147-A177-3AD203B41FA5}">
                      <a16:colId xmlns:a16="http://schemas.microsoft.com/office/drawing/2014/main" val="4017927614"/>
                    </a:ext>
                  </a:extLst>
                </a:gridCol>
                <a:gridCol w="888274">
                  <a:extLst>
                    <a:ext uri="{9D8B030D-6E8A-4147-A177-3AD203B41FA5}">
                      <a16:colId xmlns:a16="http://schemas.microsoft.com/office/drawing/2014/main" val="1301930915"/>
                    </a:ext>
                  </a:extLst>
                </a:gridCol>
                <a:gridCol w="901341">
                  <a:extLst>
                    <a:ext uri="{9D8B030D-6E8A-4147-A177-3AD203B41FA5}">
                      <a16:colId xmlns:a16="http://schemas.microsoft.com/office/drawing/2014/main" val="2864453384"/>
                    </a:ext>
                  </a:extLst>
                </a:gridCol>
              </a:tblGrid>
              <a:tr h="370840">
                <a:tc gridSpan="5">
                  <a:txBody>
                    <a:bodyPr/>
                    <a:lstStyle/>
                    <a:p>
                      <a:r>
                        <a:rPr lang="en-US" b="1" dirty="0">
                          <a:solidFill>
                            <a:schemeClr val="tx1"/>
                          </a:solidFill>
                        </a:rPr>
                        <a:t>General</a:t>
                      </a:r>
                      <a:r>
                        <a:rPr lang="en-US" b="1" baseline="0" dirty="0">
                          <a:solidFill>
                            <a:schemeClr val="tx1"/>
                          </a:solidFill>
                        </a:rPr>
                        <a:t> Journal</a:t>
                      </a:r>
                      <a:endParaRPr lang="en-US" b="1" dirty="0">
                        <a:solidFill>
                          <a:schemeClr val="tx1"/>
                        </a:solidFill>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698396359"/>
                  </a:ext>
                </a:extLst>
              </a:tr>
              <a:tr h="370840">
                <a:tc>
                  <a:txBody>
                    <a:bodyPr/>
                    <a:lstStyle/>
                    <a:p>
                      <a:pPr algn="ctr"/>
                      <a:r>
                        <a:rPr lang="en-US" sz="1300" b="1" dirty="0">
                          <a:solidFill>
                            <a:schemeClr val="tx1"/>
                          </a:solidFill>
                          <a:latin typeface="Helvetica LT Std"/>
                        </a:rPr>
                        <a:t>DATE</a:t>
                      </a:r>
                    </a:p>
                  </a:txBody>
                  <a:tcPr/>
                </a:tc>
                <a:tc>
                  <a:txBody>
                    <a:bodyPr/>
                    <a:lstStyle/>
                    <a:p>
                      <a:pPr algn="ctr"/>
                      <a:r>
                        <a:rPr lang="en-US" sz="1300" b="1" dirty="0">
                          <a:solidFill>
                            <a:schemeClr val="tx1"/>
                          </a:solidFill>
                          <a:latin typeface="Helvetica LT Std"/>
                        </a:rPr>
                        <a:t>Account</a:t>
                      </a:r>
                      <a:r>
                        <a:rPr lang="en-US" sz="1300" b="1" baseline="0" dirty="0">
                          <a:solidFill>
                            <a:schemeClr val="tx1"/>
                          </a:solidFill>
                          <a:latin typeface="Helvetica LT Std"/>
                        </a:rPr>
                        <a:t> Title &amp; Explanation </a:t>
                      </a:r>
                      <a:endParaRPr lang="en-US" sz="1300" b="1" dirty="0">
                        <a:solidFill>
                          <a:schemeClr val="tx1"/>
                        </a:solidFill>
                        <a:latin typeface="Helvetica LT Std"/>
                      </a:endParaRPr>
                    </a:p>
                  </a:txBody>
                  <a:tcPr/>
                </a:tc>
                <a:tc>
                  <a:txBody>
                    <a:bodyPr/>
                    <a:lstStyle/>
                    <a:p>
                      <a:pPr algn="ctr"/>
                      <a:r>
                        <a:rPr lang="en-US" sz="1300" b="1" dirty="0">
                          <a:solidFill>
                            <a:schemeClr val="tx1"/>
                          </a:solidFill>
                          <a:latin typeface="Helvetica LT Std"/>
                        </a:rPr>
                        <a:t>GL NO.</a:t>
                      </a:r>
                    </a:p>
                  </a:txBody>
                  <a:tcPr/>
                </a:tc>
                <a:tc>
                  <a:txBody>
                    <a:bodyPr/>
                    <a:lstStyle/>
                    <a:p>
                      <a:pPr algn="ctr"/>
                      <a:r>
                        <a:rPr lang="en-US" sz="1300" b="1" dirty="0">
                          <a:solidFill>
                            <a:schemeClr val="tx1"/>
                          </a:solidFill>
                          <a:latin typeface="Helvetica LT Std"/>
                        </a:rPr>
                        <a:t>DR</a:t>
                      </a:r>
                    </a:p>
                  </a:txBody>
                  <a:tcPr/>
                </a:tc>
                <a:tc>
                  <a:txBody>
                    <a:bodyPr/>
                    <a:lstStyle/>
                    <a:p>
                      <a:pPr algn="ctr"/>
                      <a:r>
                        <a:rPr lang="en-US" sz="1300" b="1" dirty="0">
                          <a:solidFill>
                            <a:schemeClr val="tx1"/>
                          </a:solidFill>
                          <a:latin typeface="Helvetica LT Std"/>
                        </a:rPr>
                        <a:t>CR</a:t>
                      </a:r>
                    </a:p>
                  </a:txBody>
                  <a:tcPr/>
                </a:tc>
                <a:extLst>
                  <a:ext uri="{0D108BD9-81ED-4DB2-BD59-A6C34878D82A}">
                    <a16:rowId xmlns:a16="http://schemas.microsoft.com/office/drawing/2014/main" val="1508681182"/>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612074034"/>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467839923"/>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008871385"/>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336215919"/>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475587728"/>
                  </a:ext>
                </a:extLst>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4079329096"/>
                  </a:ext>
                </a:extLst>
              </a:tr>
            </a:tbl>
          </a:graphicData>
        </a:graphic>
      </p:graphicFrame>
      <p:sp>
        <p:nvSpPr>
          <p:cNvPr id="5" name="Text Box 7"/>
          <p:cNvSpPr txBox="1">
            <a:spLocks noChangeArrowheads="1"/>
          </p:cNvSpPr>
          <p:nvPr/>
        </p:nvSpPr>
        <p:spPr bwMode="auto">
          <a:xfrm>
            <a:off x="241302" y="6500548"/>
            <a:ext cx="4384675" cy="400110"/>
          </a:xfrm>
          <a:prstGeom prst="rect">
            <a:avLst/>
          </a:prstGeom>
          <a:noFill/>
          <a:ln w="9525">
            <a:noFill/>
            <a:miter lim="800000"/>
            <a:headEnd/>
            <a:tailEnd/>
          </a:ln>
        </p:spPr>
        <p:txBody>
          <a:bodyPr wrap="square">
            <a:spAutoFit/>
          </a:bodyPr>
          <a:lstStyle/>
          <a:p>
            <a:r>
              <a:rPr lang="en-US" sz="2000" dirty="0">
                <a:solidFill>
                  <a:srgbClr val="3DB7E9"/>
                </a:solidFill>
                <a:latin typeface="Helvetica LT Std"/>
              </a:rPr>
              <a:t>LOS 22.d Describe</a:t>
            </a:r>
            <a:r>
              <a:rPr lang="de-DE" sz="2000" dirty="0">
                <a:solidFill>
                  <a:srgbClr val="3DB7E9"/>
                </a:solidFill>
                <a:latin typeface="Helvetica LT Std"/>
              </a:rPr>
              <a:t> </a:t>
            </a:r>
            <a:endParaRPr lang="en-US" sz="2000" dirty="0">
              <a:solidFill>
                <a:srgbClr val="3DB7E9"/>
              </a:solidFill>
              <a:latin typeface="Helvetica LT Std"/>
            </a:endParaRPr>
          </a:p>
        </p:txBody>
      </p:sp>
    </p:spTree>
    <p:extLst>
      <p:ext uri="{BB962C8B-B14F-4D97-AF65-F5344CB8AC3E}">
        <p14:creationId xmlns:p14="http://schemas.microsoft.com/office/powerpoint/2010/main" val="12655436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altLang="en-US" dirty="0">
                <a:latin typeface="Helvetica LT Std"/>
              </a:rPr>
              <a:t>JOURNAL ENTRY EXAMPLE</a:t>
            </a:r>
            <a:endParaRPr lang="en-US" dirty="0">
              <a:latin typeface="Helvetica LT Std"/>
            </a:endParaRPr>
          </a:p>
        </p:txBody>
      </p:sp>
      <p:graphicFrame>
        <p:nvGraphicFramePr>
          <p:cNvPr id="2" name="Table 1"/>
          <p:cNvGraphicFramePr>
            <a:graphicFrameLocks noGrp="1"/>
          </p:cNvGraphicFramePr>
          <p:nvPr/>
        </p:nvGraphicFramePr>
        <p:xfrm>
          <a:off x="947057" y="1426592"/>
          <a:ext cx="7739744" cy="741680"/>
        </p:xfrm>
        <a:graphic>
          <a:graphicData uri="http://schemas.openxmlformats.org/drawingml/2006/table">
            <a:tbl>
              <a:tblPr firstRow="1" bandRow="1">
                <a:tableStyleId>{5940675A-B579-460E-94D1-54222C63F5DA}</a:tableStyleId>
              </a:tblPr>
              <a:tblGrid>
                <a:gridCol w="738052">
                  <a:extLst>
                    <a:ext uri="{9D8B030D-6E8A-4147-A177-3AD203B41FA5}">
                      <a16:colId xmlns:a16="http://schemas.microsoft.com/office/drawing/2014/main" val="503712720"/>
                    </a:ext>
                  </a:extLst>
                </a:gridCol>
                <a:gridCol w="7001692">
                  <a:extLst>
                    <a:ext uri="{9D8B030D-6E8A-4147-A177-3AD203B41FA5}">
                      <a16:colId xmlns:a16="http://schemas.microsoft.com/office/drawing/2014/main" val="3225107120"/>
                    </a:ext>
                  </a:extLst>
                </a:gridCol>
              </a:tblGrid>
              <a:tr h="370840">
                <a:tc>
                  <a:txBody>
                    <a:bodyPr/>
                    <a:lstStyle/>
                    <a:p>
                      <a:r>
                        <a:rPr lang="en-US" sz="1200" dirty="0">
                          <a:latin typeface="Helvetica LT Std"/>
                        </a:rPr>
                        <a:t>Sep</a:t>
                      </a:r>
                      <a:r>
                        <a:rPr lang="en-US" sz="1200" baseline="0" dirty="0">
                          <a:latin typeface="Helvetica LT Std"/>
                        </a:rPr>
                        <a:t> 4</a:t>
                      </a:r>
                      <a:endParaRPr lang="en-US" sz="1200" dirty="0">
                        <a:latin typeface="Helvetica LT Std"/>
                      </a:endParaRPr>
                    </a:p>
                  </a:txBody>
                  <a:tcPr/>
                </a:tc>
                <a:tc>
                  <a:txBody>
                    <a:bodyPr/>
                    <a:lstStyle/>
                    <a:p>
                      <a:r>
                        <a:rPr lang="en-US" sz="1200" dirty="0">
                          <a:latin typeface="Helvetica LT Std"/>
                        </a:rPr>
                        <a:t>Pete contributed $100,000 to the company</a:t>
                      </a:r>
                      <a:r>
                        <a:rPr lang="en-US" sz="1200" baseline="0" dirty="0">
                          <a:latin typeface="Helvetica LT Std"/>
                        </a:rPr>
                        <a:t> in exchange for common stock</a:t>
                      </a:r>
                      <a:endParaRPr lang="en-US" sz="1200" dirty="0">
                        <a:latin typeface="Helvetica LT Std"/>
                      </a:endParaRPr>
                    </a:p>
                  </a:txBody>
                  <a:tcPr/>
                </a:tc>
                <a:extLst>
                  <a:ext uri="{0D108BD9-81ED-4DB2-BD59-A6C34878D82A}">
                    <a16:rowId xmlns:a16="http://schemas.microsoft.com/office/drawing/2014/main" val="2268739746"/>
                  </a:ext>
                </a:extLst>
              </a:tr>
              <a:tr h="370840">
                <a:tc>
                  <a:txBody>
                    <a:bodyPr/>
                    <a:lstStyle/>
                    <a:p>
                      <a:r>
                        <a:rPr lang="en-US" sz="1200" dirty="0">
                          <a:latin typeface="Helvetica LT Std"/>
                        </a:rPr>
                        <a:t>Sep 8</a:t>
                      </a:r>
                    </a:p>
                  </a:txBody>
                  <a:tcPr/>
                </a:tc>
                <a:tc>
                  <a:txBody>
                    <a:bodyPr/>
                    <a:lstStyle/>
                    <a:p>
                      <a:r>
                        <a:rPr lang="en-US" sz="1200" dirty="0">
                          <a:latin typeface="Helvetica LT Std"/>
                        </a:rPr>
                        <a:t>Pete prepaid rent for $12,000 for 12 months (Effective Sept 1)</a:t>
                      </a:r>
                    </a:p>
                  </a:txBody>
                  <a:tcPr/>
                </a:tc>
                <a:extLst>
                  <a:ext uri="{0D108BD9-81ED-4DB2-BD59-A6C34878D82A}">
                    <a16:rowId xmlns:a16="http://schemas.microsoft.com/office/drawing/2014/main" val="2153623958"/>
                  </a:ext>
                </a:extLst>
              </a:tr>
            </a:tbl>
          </a:graphicData>
        </a:graphic>
      </p:graphicFrame>
      <p:graphicFrame>
        <p:nvGraphicFramePr>
          <p:cNvPr id="9" name="Table 8"/>
          <p:cNvGraphicFramePr>
            <a:graphicFrameLocks noGrp="1"/>
          </p:cNvGraphicFramePr>
          <p:nvPr/>
        </p:nvGraphicFramePr>
        <p:xfrm>
          <a:off x="724126" y="2309159"/>
          <a:ext cx="8393749" cy="2377440"/>
        </p:xfrm>
        <a:graphic>
          <a:graphicData uri="http://schemas.openxmlformats.org/drawingml/2006/table">
            <a:tbl>
              <a:tblPr firstRow="1" bandRow="1">
                <a:tableStyleId>{5940675A-B579-460E-94D1-54222C63F5DA}</a:tableStyleId>
              </a:tblPr>
              <a:tblGrid>
                <a:gridCol w="895665">
                  <a:extLst>
                    <a:ext uri="{9D8B030D-6E8A-4147-A177-3AD203B41FA5}">
                      <a16:colId xmlns:a16="http://schemas.microsoft.com/office/drawing/2014/main" val="1514520935"/>
                    </a:ext>
                  </a:extLst>
                </a:gridCol>
                <a:gridCol w="4833257">
                  <a:extLst>
                    <a:ext uri="{9D8B030D-6E8A-4147-A177-3AD203B41FA5}">
                      <a16:colId xmlns:a16="http://schemas.microsoft.com/office/drawing/2014/main" val="982905977"/>
                    </a:ext>
                  </a:extLst>
                </a:gridCol>
                <a:gridCol w="875212">
                  <a:extLst>
                    <a:ext uri="{9D8B030D-6E8A-4147-A177-3AD203B41FA5}">
                      <a16:colId xmlns:a16="http://schemas.microsoft.com/office/drawing/2014/main" val="4017927614"/>
                    </a:ext>
                  </a:extLst>
                </a:gridCol>
                <a:gridCol w="888274">
                  <a:extLst>
                    <a:ext uri="{9D8B030D-6E8A-4147-A177-3AD203B41FA5}">
                      <a16:colId xmlns:a16="http://schemas.microsoft.com/office/drawing/2014/main" val="1301930915"/>
                    </a:ext>
                  </a:extLst>
                </a:gridCol>
                <a:gridCol w="901341">
                  <a:extLst>
                    <a:ext uri="{9D8B030D-6E8A-4147-A177-3AD203B41FA5}">
                      <a16:colId xmlns:a16="http://schemas.microsoft.com/office/drawing/2014/main" val="2864453384"/>
                    </a:ext>
                  </a:extLst>
                </a:gridCol>
              </a:tblGrid>
              <a:tr h="216277">
                <a:tc gridSpan="5">
                  <a:txBody>
                    <a:bodyPr/>
                    <a:lstStyle/>
                    <a:p>
                      <a:r>
                        <a:rPr lang="en-US" sz="1200" b="1" dirty="0">
                          <a:solidFill>
                            <a:schemeClr val="tx1"/>
                          </a:solidFill>
                          <a:latin typeface="Helvetica LT Std"/>
                        </a:rPr>
                        <a:t>General</a:t>
                      </a:r>
                      <a:r>
                        <a:rPr lang="en-US" sz="1200" b="1" baseline="0" dirty="0">
                          <a:solidFill>
                            <a:schemeClr val="tx1"/>
                          </a:solidFill>
                          <a:latin typeface="Helvetica LT Std"/>
                        </a:rPr>
                        <a:t> Journal</a:t>
                      </a:r>
                      <a:endParaRPr lang="en-US" sz="1200" b="1" dirty="0">
                        <a:solidFill>
                          <a:schemeClr val="tx1"/>
                        </a:solidFill>
                        <a:latin typeface="Helvetica LT Std"/>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698396359"/>
                  </a:ext>
                </a:extLst>
              </a:tr>
              <a:tr h="236487">
                <a:tc>
                  <a:txBody>
                    <a:bodyPr/>
                    <a:lstStyle/>
                    <a:p>
                      <a:pPr algn="ctr"/>
                      <a:r>
                        <a:rPr lang="en-US" sz="1200" b="1" dirty="0">
                          <a:solidFill>
                            <a:schemeClr val="tx1"/>
                          </a:solidFill>
                          <a:latin typeface="Helvetica LT Std"/>
                        </a:rPr>
                        <a:t>DATE</a:t>
                      </a:r>
                    </a:p>
                  </a:txBody>
                  <a:tcPr/>
                </a:tc>
                <a:tc>
                  <a:txBody>
                    <a:bodyPr/>
                    <a:lstStyle/>
                    <a:p>
                      <a:pPr algn="ctr"/>
                      <a:r>
                        <a:rPr lang="en-US" sz="1200" b="1" dirty="0">
                          <a:solidFill>
                            <a:schemeClr val="tx1"/>
                          </a:solidFill>
                          <a:latin typeface="Helvetica LT Std"/>
                        </a:rPr>
                        <a:t>Account</a:t>
                      </a:r>
                      <a:r>
                        <a:rPr lang="en-US" sz="1200" b="1" baseline="0" dirty="0">
                          <a:solidFill>
                            <a:schemeClr val="tx1"/>
                          </a:solidFill>
                          <a:latin typeface="Helvetica LT Std"/>
                        </a:rPr>
                        <a:t> Title &amp; Explanation </a:t>
                      </a:r>
                      <a:endParaRPr lang="en-US" sz="1200" b="1" dirty="0">
                        <a:solidFill>
                          <a:schemeClr val="tx1"/>
                        </a:solidFill>
                        <a:latin typeface="Helvetica LT Std"/>
                      </a:endParaRPr>
                    </a:p>
                  </a:txBody>
                  <a:tcPr/>
                </a:tc>
                <a:tc>
                  <a:txBody>
                    <a:bodyPr/>
                    <a:lstStyle/>
                    <a:p>
                      <a:pPr algn="ctr"/>
                      <a:r>
                        <a:rPr lang="en-US" sz="1200" b="1" dirty="0">
                          <a:solidFill>
                            <a:schemeClr val="tx1"/>
                          </a:solidFill>
                          <a:latin typeface="Helvetica LT Std"/>
                        </a:rPr>
                        <a:t>GL NO.</a:t>
                      </a:r>
                    </a:p>
                  </a:txBody>
                  <a:tcPr/>
                </a:tc>
                <a:tc>
                  <a:txBody>
                    <a:bodyPr/>
                    <a:lstStyle/>
                    <a:p>
                      <a:pPr algn="ctr"/>
                      <a:r>
                        <a:rPr lang="en-US" sz="1200" b="1" dirty="0">
                          <a:solidFill>
                            <a:schemeClr val="tx1"/>
                          </a:solidFill>
                          <a:latin typeface="Helvetica LT Std"/>
                        </a:rPr>
                        <a:t>DR</a:t>
                      </a:r>
                    </a:p>
                  </a:txBody>
                  <a:tcPr/>
                </a:tc>
                <a:tc>
                  <a:txBody>
                    <a:bodyPr/>
                    <a:lstStyle/>
                    <a:p>
                      <a:pPr algn="ctr"/>
                      <a:r>
                        <a:rPr lang="en-US" sz="1200" b="1" dirty="0">
                          <a:solidFill>
                            <a:schemeClr val="tx1"/>
                          </a:solidFill>
                          <a:latin typeface="Helvetica LT Std"/>
                        </a:rPr>
                        <a:t>CR</a:t>
                      </a:r>
                    </a:p>
                  </a:txBody>
                  <a:tcPr/>
                </a:tc>
                <a:extLst>
                  <a:ext uri="{0D108BD9-81ED-4DB2-BD59-A6C34878D82A}">
                    <a16:rowId xmlns:a16="http://schemas.microsoft.com/office/drawing/2014/main" val="1508681182"/>
                  </a:ext>
                </a:extLst>
              </a:tr>
              <a:tr h="209794">
                <a:tc>
                  <a:txBody>
                    <a:bodyPr/>
                    <a:lstStyle/>
                    <a:p>
                      <a:r>
                        <a:rPr lang="en-US" sz="1200" kern="1200" dirty="0">
                          <a:solidFill>
                            <a:schemeClr val="tx1"/>
                          </a:solidFill>
                          <a:latin typeface="Helvetica LT Std"/>
                          <a:ea typeface="+mn-ea"/>
                          <a:cs typeface="+mn-cs"/>
                        </a:rPr>
                        <a:t>Sep 4 </a:t>
                      </a:r>
                      <a:endParaRPr lang="en-US" sz="1200" dirty="0">
                        <a:latin typeface="Helvetica LT Std"/>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Helvetica LT Std"/>
                          <a:ea typeface="+mn-ea"/>
                          <a:cs typeface="+mn-cs"/>
                        </a:rPr>
                        <a:t>Bank Account</a:t>
                      </a:r>
                    </a:p>
                  </a:txBody>
                  <a:tcPr/>
                </a:tc>
                <a:tc>
                  <a:txBody>
                    <a:bodyPr/>
                    <a:lstStyle/>
                    <a:p>
                      <a:r>
                        <a:rPr lang="en-US" sz="1200" kern="1200" dirty="0">
                          <a:solidFill>
                            <a:schemeClr val="tx1"/>
                          </a:solidFill>
                          <a:latin typeface="Helvetica LT Std"/>
                          <a:ea typeface="+mn-ea"/>
                          <a:cs typeface="+mn-cs"/>
                        </a:rPr>
                        <a:t>100000 </a:t>
                      </a:r>
                      <a:endParaRPr lang="en-US" sz="1200" dirty="0">
                        <a:latin typeface="Helvetica LT Std"/>
                      </a:endParaRPr>
                    </a:p>
                  </a:txBody>
                  <a:tcPr/>
                </a:tc>
                <a:tc>
                  <a:txBody>
                    <a:bodyPr/>
                    <a:lstStyle/>
                    <a:p>
                      <a:r>
                        <a:rPr lang="en-US" sz="1200" kern="1200" dirty="0">
                          <a:solidFill>
                            <a:schemeClr val="tx1"/>
                          </a:solidFill>
                          <a:latin typeface="Helvetica LT Std"/>
                          <a:ea typeface="+mn-ea"/>
                          <a:cs typeface="+mn-cs"/>
                        </a:rPr>
                        <a:t>100,000</a:t>
                      </a:r>
                      <a:endParaRPr lang="en-US" sz="1200" dirty="0">
                        <a:latin typeface="Helvetica LT Std"/>
                      </a:endParaRPr>
                    </a:p>
                  </a:txBody>
                  <a:tcPr/>
                </a:tc>
                <a:tc>
                  <a:txBody>
                    <a:bodyPr/>
                    <a:lstStyle/>
                    <a:p>
                      <a:endParaRPr lang="en-US" sz="1200" dirty="0">
                        <a:latin typeface="Helvetica LT Std"/>
                      </a:endParaRPr>
                    </a:p>
                  </a:txBody>
                  <a:tcPr/>
                </a:tc>
                <a:extLst>
                  <a:ext uri="{0D108BD9-81ED-4DB2-BD59-A6C34878D82A}">
                    <a16:rowId xmlns:a16="http://schemas.microsoft.com/office/drawing/2014/main" val="612074034"/>
                  </a:ext>
                </a:extLst>
              </a:tr>
              <a:tr h="209794">
                <a:tc>
                  <a:txBody>
                    <a:bodyPr/>
                    <a:lstStyle/>
                    <a:p>
                      <a:r>
                        <a:rPr lang="en-US" sz="1200" kern="1200" dirty="0">
                          <a:solidFill>
                            <a:schemeClr val="tx1"/>
                          </a:solidFill>
                          <a:latin typeface="Helvetica LT Std"/>
                          <a:ea typeface="+mn-ea"/>
                          <a:cs typeface="+mn-cs"/>
                        </a:rPr>
                        <a:t>Sep 4 </a:t>
                      </a:r>
                      <a:endParaRPr lang="en-US" sz="1200" dirty="0">
                        <a:latin typeface="Helvetica LT Std"/>
                      </a:endParaRPr>
                    </a:p>
                  </a:txBody>
                  <a:tcPr/>
                </a:tc>
                <a:tc>
                  <a:txBody>
                    <a:bodyPr/>
                    <a:lstStyle/>
                    <a:p>
                      <a:r>
                        <a:rPr lang="en-US" sz="1200" kern="1200" dirty="0">
                          <a:solidFill>
                            <a:schemeClr val="tx1"/>
                          </a:solidFill>
                          <a:latin typeface="Helvetica LT Std"/>
                          <a:ea typeface="+mn-ea"/>
                          <a:cs typeface="+mn-cs"/>
                        </a:rPr>
                        <a:t>Common Stock</a:t>
                      </a:r>
                      <a:endParaRPr lang="en-US" sz="1200" dirty="0">
                        <a:latin typeface="Helvetica LT Std"/>
                      </a:endParaRPr>
                    </a:p>
                  </a:txBody>
                  <a:tcPr/>
                </a:tc>
                <a:tc>
                  <a:txBody>
                    <a:bodyPr/>
                    <a:lstStyle/>
                    <a:p>
                      <a:r>
                        <a:rPr lang="en-US" sz="1200" kern="1200" dirty="0">
                          <a:solidFill>
                            <a:schemeClr val="tx1"/>
                          </a:solidFill>
                          <a:latin typeface="Helvetica LT Std"/>
                          <a:ea typeface="+mn-ea"/>
                          <a:cs typeface="+mn-cs"/>
                        </a:rPr>
                        <a:t>329000 </a:t>
                      </a:r>
                      <a:endParaRPr lang="en-US" sz="1200" dirty="0">
                        <a:latin typeface="Helvetica LT Std"/>
                      </a:endParaRPr>
                    </a:p>
                  </a:txBody>
                  <a:tcPr/>
                </a:tc>
                <a:tc>
                  <a:txBody>
                    <a:bodyPr/>
                    <a:lstStyle/>
                    <a:p>
                      <a:endParaRPr lang="en-US" sz="1200">
                        <a:latin typeface="Helvetica LT Std"/>
                      </a:endParaRPr>
                    </a:p>
                  </a:txBody>
                  <a:tcPr/>
                </a:tc>
                <a:tc>
                  <a:txBody>
                    <a:bodyPr/>
                    <a:lstStyle/>
                    <a:p>
                      <a:r>
                        <a:rPr lang="en-US" sz="1200" kern="1200" dirty="0">
                          <a:solidFill>
                            <a:schemeClr val="tx1"/>
                          </a:solidFill>
                          <a:latin typeface="Helvetica LT Std"/>
                          <a:ea typeface="+mn-ea"/>
                          <a:cs typeface="+mn-cs"/>
                        </a:rPr>
                        <a:t>100,000 </a:t>
                      </a:r>
                      <a:endParaRPr lang="en-US" sz="1200" dirty="0">
                        <a:latin typeface="Helvetica LT Std"/>
                      </a:endParaRPr>
                    </a:p>
                  </a:txBody>
                  <a:tcPr/>
                </a:tc>
                <a:extLst>
                  <a:ext uri="{0D108BD9-81ED-4DB2-BD59-A6C34878D82A}">
                    <a16:rowId xmlns:a16="http://schemas.microsoft.com/office/drawing/2014/main" val="2467839923"/>
                  </a:ext>
                </a:extLst>
              </a:tr>
              <a:tr h="349657">
                <a:tc>
                  <a:txBody>
                    <a:bodyPr/>
                    <a:lstStyle/>
                    <a:p>
                      <a:endParaRPr lang="en-US" sz="1200">
                        <a:latin typeface="Helvetica LT Std"/>
                      </a:endParaRPr>
                    </a:p>
                  </a:txBody>
                  <a:tcPr/>
                </a:tc>
                <a:tc>
                  <a:txBody>
                    <a:bodyPr/>
                    <a:lstStyle/>
                    <a:p>
                      <a:r>
                        <a:rPr lang="en-US" sz="1200" i="1" kern="1200" dirty="0">
                          <a:solidFill>
                            <a:schemeClr val="tx1"/>
                          </a:solidFill>
                          <a:latin typeface="Helvetica LT Std"/>
                          <a:ea typeface="+mn-ea"/>
                          <a:cs typeface="+mn-cs"/>
                        </a:rPr>
                        <a:t>Pete contributed $100,000 to the company in</a:t>
                      </a:r>
                    </a:p>
                    <a:p>
                      <a:r>
                        <a:rPr lang="en-US" sz="1200" i="1" kern="1200" dirty="0">
                          <a:solidFill>
                            <a:schemeClr val="tx1"/>
                          </a:solidFill>
                          <a:latin typeface="Helvetica LT Std"/>
                          <a:ea typeface="+mn-ea"/>
                          <a:cs typeface="+mn-cs"/>
                        </a:rPr>
                        <a:t>exchange for Common Stock</a:t>
                      </a:r>
                      <a:endParaRPr lang="en-US" sz="1200" dirty="0">
                        <a:latin typeface="Helvetica LT Std"/>
                      </a:endParaRPr>
                    </a:p>
                  </a:txBody>
                  <a:tcPr/>
                </a:tc>
                <a:tc>
                  <a:txBody>
                    <a:bodyPr/>
                    <a:lstStyle/>
                    <a:p>
                      <a:endParaRPr lang="en-US" sz="1200">
                        <a:latin typeface="Helvetica LT Std"/>
                      </a:endParaRPr>
                    </a:p>
                  </a:txBody>
                  <a:tcPr/>
                </a:tc>
                <a:tc>
                  <a:txBody>
                    <a:bodyPr/>
                    <a:lstStyle/>
                    <a:p>
                      <a:endParaRPr lang="en-US" sz="1200">
                        <a:latin typeface="Helvetica LT Std"/>
                      </a:endParaRPr>
                    </a:p>
                  </a:txBody>
                  <a:tcPr/>
                </a:tc>
                <a:tc>
                  <a:txBody>
                    <a:bodyPr/>
                    <a:lstStyle/>
                    <a:p>
                      <a:endParaRPr lang="en-US" sz="1200">
                        <a:latin typeface="Helvetica LT Std"/>
                      </a:endParaRPr>
                    </a:p>
                  </a:txBody>
                  <a:tcPr/>
                </a:tc>
                <a:extLst>
                  <a:ext uri="{0D108BD9-81ED-4DB2-BD59-A6C34878D82A}">
                    <a16:rowId xmlns:a16="http://schemas.microsoft.com/office/drawing/2014/main" val="3008871385"/>
                  </a:ext>
                </a:extLst>
              </a:tr>
              <a:tr h="209794">
                <a:tc>
                  <a:txBody>
                    <a:bodyPr/>
                    <a:lstStyle/>
                    <a:p>
                      <a:r>
                        <a:rPr lang="en-US" sz="1200" kern="1200" dirty="0">
                          <a:solidFill>
                            <a:schemeClr val="tx1"/>
                          </a:solidFill>
                          <a:latin typeface="Helvetica LT Std"/>
                          <a:ea typeface="+mn-ea"/>
                          <a:cs typeface="+mn-cs"/>
                        </a:rPr>
                        <a:t>Sep 8 </a:t>
                      </a:r>
                      <a:endParaRPr lang="en-US" sz="1200" dirty="0">
                        <a:latin typeface="Helvetica LT Std"/>
                      </a:endParaRPr>
                    </a:p>
                  </a:txBody>
                  <a:tcPr/>
                </a:tc>
                <a:tc>
                  <a:txBody>
                    <a:bodyPr/>
                    <a:lstStyle/>
                    <a:p>
                      <a:r>
                        <a:rPr lang="en-US" sz="1200" kern="1200" dirty="0">
                          <a:solidFill>
                            <a:schemeClr val="tx1"/>
                          </a:solidFill>
                          <a:latin typeface="Helvetica LT Std"/>
                          <a:ea typeface="+mn-ea"/>
                          <a:cs typeface="+mn-cs"/>
                        </a:rPr>
                        <a:t>Prepaid Rent</a:t>
                      </a:r>
                      <a:endParaRPr lang="en-US" sz="1200" dirty="0">
                        <a:latin typeface="Helvetica LT Std"/>
                      </a:endParaRPr>
                    </a:p>
                  </a:txBody>
                  <a:tcPr/>
                </a:tc>
                <a:tc>
                  <a:txBody>
                    <a:bodyPr/>
                    <a:lstStyle/>
                    <a:p>
                      <a:r>
                        <a:rPr lang="en-US" sz="1200" kern="1200" dirty="0">
                          <a:solidFill>
                            <a:schemeClr val="tx1"/>
                          </a:solidFill>
                          <a:latin typeface="Helvetica LT Std"/>
                          <a:ea typeface="+mn-ea"/>
                          <a:cs typeface="+mn-cs"/>
                        </a:rPr>
                        <a:t>215000 </a:t>
                      </a:r>
                      <a:endParaRPr lang="en-US" sz="1200" dirty="0">
                        <a:latin typeface="Helvetica LT Std"/>
                      </a:endParaRPr>
                    </a:p>
                  </a:txBody>
                  <a:tcPr/>
                </a:tc>
                <a:tc>
                  <a:txBody>
                    <a:bodyPr/>
                    <a:lstStyle/>
                    <a:p>
                      <a:r>
                        <a:rPr lang="en-US" sz="1200" kern="1200" dirty="0">
                          <a:solidFill>
                            <a:schemeClr val="tx1"/>
                          </a:solidFill>
                          <a:latin typeface="Helvetica LT Std"/>
                          <a:ea typeface="+mn-ea"/>
                          <a:cs typeface="+mn-cs"/>
                        </a:rPr>
                        <a:t>12,000 </a:t>
                      </a:r>
                      <a:endParaRPr lang="en-US" sz="1200" dirty="0">
                        <a:latin typeface="Helvetica LT Std"/>
                      </a:endParaRPr>
                    </a:p>
                  </a:txBody>
                  <a:tcPr/>
                </a:tc>
                <a:tc>
                  <a:txBody>
                    <a:bodyPr/>
                    <a:lstStyle/>
                    <a:p>
                      <a:endParaRPr lang="en-US" sz="1200">
                        <a:latin typeface="Helvetica LT Std"/>
                      </a:endParaRPr>
                    </a:p>
                  </a:txBody>
                  <a:tcPr/>
                </a:tc>
                <a:extLst>
                  <a:ext uri="{0D108BD9-81ED-4DB2-BD59-A6C34878D82A}">
                    <a16:rowId xmlns:a16="http://schemas.microsoft.com/office/drawing/2014/main" val="2336215919"/>
                  </a:ext>
                </a:extLst>
              </a:tr>
              <a:tr h="209794">
                <a:tc>
                  <a:txBody>
                    <a:bodyPr/>
                    <a:lstStyle/>
                    <a:p>
                      <a:r>
                        <a:rPr lang="en-US" sz="1200" kern="1200" dirty="0">
                          <a:solidFill>
                            <a:schemeClr val="tx1"/>
                          </a:solidFill>
                          <a:latin typeface="Helvetica LT Std"/>
                          <a:ea typeface="+mn-ea"/>
                          <a:cs typeface="+mn-cs"/>
                        </a:rPr>
                        <a:t>Sep 8 </a:t>
                      </a:r>
                      <a:endParaRPr lang="en-US" sz="1200" dirty="0">
                        <a:latin typeface="Helvetica LT Std"/>
                      </a:endParaRPr>
                    </a:p>
                  </a:txBody>
                  <a:tcPr/>
                </a:tc>
                <a:tc>
                  <a:txBody>
                    <a:bodyPr/>
                    <a:lstStyle/>
                    <a:p>
                      <a:r>
                        <a:rPr lang="en-US" sz="1200" kern="1200" dirty="0">
                          <a:solidFill>
                            <a:schemeClr val="tx1"/>
                          </a:solidFill>
                          <a:latin typeface="Helvetica LT Std"/>
                          <a:ea typeface="+mn-ea"/>
                          <a:cs typeface="+mn-cs"/>
                        </a:rPr>
                        <a:t>Bank Account</a:t>
                      </a:r>
                      <a:endParaRPr lang="en-US" sz="1200" dirty="0">
                        <a:latin typeface="Helvetica LT Std"/>
                      </a:endParaRPr>
                    </a:p>
                  </a:txBody>
                  <a:tcPr/>
                </a:tc>
                <a:tc>
                  <a:txBody>
                    <a:bodyPr/>
                    <a:lstStyle/>
                    <a:p>
                      <a:r>
                        <a:rPr lang="en-US" sz="1200" kern="1200" dirty="0">
                          <a:solidFill>
                            <a:schemeClr val="tx1"/>
                          </a:solidFill>
                          <a:latin typeface="Helvetica LT Std"/>
                          <a:ea typeface="+mn-ea"/>
                          <a:cs typeface="+mn-cs"/>
                        </a:rPr>
                        <a:t>100000 </a:t>
                      </a:r>
                      <a:endParaRPr lang="en-US" sz="1200" dirty="0">
                        <a:latin typeface="Helvetica LT Std"/>
                      </a:endParaRPr>
                    </a:p>
                  </a:txBody>
                  <a:tcPr/>
                </a:tc>
                <a:tc>
                  <a:txBody>
                    <a:bodyPr/>
                    <a:lstStyle/>
                    <a:p>
                      <a:endParaRPr lang="en-US" sz="1200">
                        <a:latin typeface="Helvetica LT Std"/>
                      </a:endParaRPr>
                    </a:p>
                  </a:txBody>
                  <a:tcPr/>
                </a:tc>
                <a:tc>
                  <a:txBody>
                    <a:bodyPr/>
                    <a:lstStyle/>
                    <a:p>
                      <a:r>
                        <a:rPr lang="en-US" sz="1200" kern="1200" dirty="0">
                          <a:solidFill>
                            <a:schemeClr val="tx1"/>
                          </a:solidFill>
                          <a:latin typeface="Helvetica LT Std"/>
                          <a:ea typeface="+mn-ea"/>
                          <a:cs typeface="+mn-cs"/>
                        </a:rPr>
                        <a:t>12,000</a:t>
                      </a:r>
                      <a:endParaRPr lang="en-US" sz="1200" dirty="0">
                        <a:latin typeface="Helvetica LT Std"/>
                      </a:endParaRPr>
                    </a:p>
                  </a:txBody>
                  <a:tcPr/>
                </a:tc>
                <a:extLst>
                  <a:ext uri="{0D108BD9-81ED-4DB2-BD59-A6C34878D82A}">
                    <a16:rowId xmlns:a16="http://schemas.microsoft.com/office/drawing/2014/main" val="1475587728"/>
                  </a:ext>
                </a:extLst>
              </a:tr>
              <a:tr h="236487">
                <a:tc>
                  <a:txBody>
                    <a:bodyPr/>
                    <a:lstStyle/>
                    <a:p>
                      <a:endParaRPr lang="en-US" sz="1200">
                        <a:latin typeface="Helvetica LT Std"/>
                      </a:endParaRPr>
                    </a:p>
                  </a:txBody>
                  <a:tcPr/>
                </a:tc>
                <a:tc>
                  <a:txBody>
                    <a:bodyPr/>
                    <a:lstStyle/>
                    <a:p>
                      <a:r>
                        <a:rPr lang="en-US" sz="1200" i="1" kern="1200" dirty="0">
                          <a:solidFill>
                            <a:schemeClr val="tx1"/>
                          </a:solidFill>
                          <a:latin typeface="Helvetica LT Std"/>
                          <a:ea typeface="+mn-ea"/>
                          <a:cs typeface="+mn-cs"/>
                        </a:rPr>
                        <a:t>Pete prepaid rent for $12,000 for 12 months (Effective)</a:t>
                      </a:r>
                      <a:endParaRPr lang="en-US" sz="1200" dirty="0">
                        <a:latin typeface="Helvetica LT Std"/>
                      </a:endParaRPr>
                    </a:p>
                  </a:txBody>
                  <a:tcPr/>
                </a:tc>
                <a:tc>
                  <a:txBody>
                    <a:bodyPr/>
                    <a:lstStyle/>
                    <a:p>
                      <a:endParaRPr lang="en-US" sz="1200">
                        <a:latin typeface="Helvetica LT Std"/>
                      </a:endParaRPr>
                    </a:p>
                  </a:txBody>
                  <a:tcPr/>
                </a:tc>
                <a:tc>
                  <a:txBody>
                    <a:bodyPr/>
                    <a:lstStyle/>
                    <a:p>
                      <a:endParaRPr lang="en-US" sz="1200">
                        <a:latin typeface="Helvetica LT Std"/>
                      </a:endParaRPr>
                    </a:p>
                  </a:txBody>
                  <a:tcPr/>
                </a:tc>
                <a:tc>
                  <a:txBody>
                    <a:bodyPr/>
                    <a:lstStyle/>
                    <a:p>
                      <a:endParaRPr lang="en-US" sz="1200" dirty="0">
                        <a:latin typeface="Helvetica LT Std"/>
                      </a:endParaRPr>
                    </a:p>
                  </a:txBody>
                  <a:tcPr/>
                </a:tc>
                <a:extLst>
                  <a:ext uri="{0D108BD9-81ED-4DB2-BD59-A6C34878D82A}">
                    <a16:rowId xmlns:a16="http://schemas.microsoft.com/office/drawing/2014/main" val="4079329096"/>
                  </a:ext>
                </a:extLst>
              </a:tr>
            </a:tbl>
          </a:graphicData>
        </a:graphic>
      </p:graphicFrame>
      <p:sp>
        <p:nvSpPr>
          <p:cNvPr id="10" name="Text Box 7"/>
          <p:cNvSpPr txBox="1">
            <a:spLocks noChangeArrowheads="1"/>
          </p:cNvSpPr>
          <p:nvPr/>
        </p:nvSpPr>
        <p:spPr bwMode="auto">
          <a:xfrm>
            <a:off x="241302" y="6500548"/>
            <a:ext cx="4384675" cy="400110"/>
          </a:xfrm>
          <a:prstGeom prst="rect">
            <a:avLst/>
          </a:prstGeom>
          <a:noFill/>
          <a:ln w="9525">
            <a:noFill/>
            <a:miter lim="800000"/>
            <a:headEnd/>
            <a:tailEnd/>
          </a:ln>
        </p:spPr>
        <p:txBody>
          <a:bodyPr wrap="square">
            <a:spAutoFit/>
          </a:bodyPr>
          <a:lstStyle/>
          <a:p>
            <a:r>
              <a:rPr lang="en-US" sz="2000" dirty="0">
                <a:solidFill>
                  <a:srgbClr val="3DB7E9"/>
                </a:solidFill>
                <a:latin typeface="Helvetica LT Std"/>
              </a:rPr>
              <a:t>LOS 22.d Describe</a:t>
            </a:r>
            <a:r>
              <a:rPr lang="de-DE" sz="2000" dirty="0">
                <a:solidFill>
                  <a:srgbClr val="3DB7E9"/>
                </a:solidFill>
                <a:latin typeface="Helvetica LT Std"/>
              </a:rPr>
              <a:t> </a:t>
            </a:r>
            <a:endParaRPr lang="en-US" sz="2000" dirty="0">
              <a:solidFill>
                <a:srgbClr val="3DB7E9"/>
              </a:solidFill>
              <a:latin typeface="Helvetica LT Std"/>
            </a:endParaRPr>
          </a:p>
        </p:txBody>
      </p:sp>
    </p:spTree>
    <p:extLst>
      <p:ext uri="{BB962C8B-B14F-4D97-AF65-F5344CB8AC3E}">
        <p14:creationId xmlns:p14="http://schemas.microsoft.com/office/powerpoint/2010/main" val="29897345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latin typeface="Helvetica LT Std"/>
              </a:rPr>
              <a:t>GENERAL LEDGER</a:t>
            </a:r>
            <a:endParaRPr lang="en-US" dirty="0">
              <a:latin typeface="Helvetica LT Std"/>
            </a:endParaRPr>
          </a:p>
        </p:txBody>
      </p:sp>
      <p:sp>
        <p:nvSpPr>
          <p:cNvPr id="5" name="Rectangle 3"/>
          <p:cNvSpPr>
            <a:spLocks noChangeArrowheads="1"/>
          </p:cNvSpPr>
          <p:nvPr/>
        </p:nvSpPr>
        <p:spPr bwMode="auto">
          <a:xfrm>
            <a:off x="571500" y="4887699"/>
            <a:ext cx="8093075" cy="1196975"/>
          </a:xfrm>
          <a:prstGeom prst="rect">
            <a:avLst/>
          </a:prstGeom>
          <a:solidFill>
            <a:schemeClr val="accent6">
              <a:lumMod val="20000"/>
              <a:lumOff val="80000"/>
            </a:schemeClr>
          </a:solidFill>
          <a:ln w="57150" cmpd="thinThick">
            <a:solidFill>
              <a:schemeClr val="tx1"/>
            </a:solidFill>
            <a:miter lim="800000"/>
            <a:headEnd/>
            <a:tailEnd/>
          </a:ln>
          <a:effectLst/>
        </p:spPr>
        <p:txBody>
          <a:bodyPr wrap="none" lIns="90488" tIns="44450" rIns="90488" bIns="44450">
            <a:spAutoFit/>
          </a:bodyPr>
          <a:lstStyle/>
          <a:p>
            <a:pPr algn="ctr">
              <a:defRPr/>
            </a:pPr>
            <a:r>
              <a:rPr lang="en-US" sz="2400" b="1" dirty="0">
                <a:solidFill>
                  <a:srgbClr val="2D3749"/>
                </a:solidFill>
                <a:latin typeface="Helvetica LT Std"/>
                <a:cs typeface="Arial" charset="0"/>
              </a:rPr>
              <a:t>The </a:t>
            </a:r>
            <a:r>
              <a:rPr lang="en-US" sz="2400" b="1" dirty="0">
                <a:solidFill>
                  <a:srgbClr val="FF3300"/>
                </a:solidFill>
                <a:latin typeface="Helvetica LT Std"/>
                <a:cs typeface="Arial" charset="0"/>
              </a:rPr>
              <a:t>“T” account</a:t>
            </a:r>
            <a:r>
              <a:rPr lang="en-US" sz="2400" b="1" dirty="0">
                <a:solidFill>
                  <a:srgbClr val="2D3749"/>
                </a:solidFill>
                <a:latin typeface="Helvetica LT Std"/>
                <a:cs typeface="Arial" charset="0"/>
              </a:rPr>
              <a:t> is a shorthand format of an account </a:t>
            </a:r>
            <a:br>
              <a:rPr lang="en-US" sz="2400" b="1" dirty="0">
                <a:solidFill>
                  <a:srgbClr val="2D3749"/>
                </a:solidFill>
                <a:latin typeface="Helvetica LT Std"/>
                <a:cs typeface="Arial" charset="0"/>
              </a:rPr>
            </a:br>
            <a:r>
              <a:rPr lang="en-US" sz="2400" b="1" dirty="0">
                <a:solidFill>
                  <a:srgbClr val="2D3749"/>
                </a:solidFill>
                <a:latin typeface="Helvetica LT Std"/>
                <a:cs typeface="Arial" charset="0"/>
              </a:rPr>
              <a:t>used by accountants to analyze transactions.  </a:t>
            </a:r>
            <a:br>
              <a:rPr lang="en-US" sz="2400" b="1" dirty="0">
                <a:solidFill>
                  <a:srgbClr val="2D3749"/>
                </a:solidFill>
                <a:latin typeface="Helvetica LT Std"/>
                <a:cs typeface="Arial" charset="0"/>
              </a:rPr>
            </a:br>
            <a:r>
              <a:rPr lang="en-US" sz="2400" b="1" dirty="0">
                <a:solidFill>
                  <a:srgbClr val="2D3749"/>
                </a:solidFill>
                <a:latin typeface="Helvetica LT Std"/>
                <a:cs typeface="Arial" charset="0"/>
              </a:rPr>
              <a:t>It is not</a:t>
            </a:r>
            <a:r>
              <a:rPr lang="en-US" sz="2400" b="1" dirty="0">
                <a:solidFill>
                  <a:srgbClr val="2D3749"/>
                </a:solidFill>
                <a:effectLst>
                  <a:outerShdw blurRad="38100" dist="38100" dir="2700000" algn="tl">
                    <a:srgbClr val="C0C0C0"/>
                  </a:outerShdw>
                </a:effectLst>
                <a:latin typeface="Helvetica LT Std"/>
                <a:cs typeface="Arial" charset="0"/>
              </a:rPr>
              <a:t> </a:t>
            </a:r>
            <a:r>
              <a:rPr lang="en-US" sz="2400" b="1" dirty="0">
                <a:solidFill>
                  <a:srgbClr val="2D3749"/>
                </a:solidFill>
                <a:latin typeface="Helvetica LT Std"/>
                <a:cs typeface="Arial" charset="0"/>
              </a:rPr>
              <a:t>part of the bookkeeping system.</a:t>
            </a:r>
          </a:p>
        </p:txBody>
      </p:sp>
      <p:graphicFrame>
        <p:nvGraphicFramePr>
          <p:cNvPr id="2" name="Table 1"/>
          <p:cNvGraphicFramePr>
            <a:graphicFrameLocks noGrp="1"/>
          </p:cNvGraphicFramePr>
          <p:nvPr/>
        </p:nvGraphicFramePr>
        <p:xfrm>
          <a:off x="952139" y="1502483"/>
          <a:ext cx="7445824" cy="3261360"/>
        </p:xfrm>
        <a:graphic>
          <a:graphicData uri="http://schemas.openxmlformats.org/drawingml/2006/table">
            <a:tbl>
              <a:tblPr firstRow="1" bandRow="1">
                <a:tableStyleId>{5940675A-B579-460E-94D1-54222C63F5DA}</a:tableStyleId>
              </a:tblPr>
              <a:tblGrid>
                <a:gridCol w="715944">
                  <a:extLst>
                    <a:ext uri="{9D8B030D-6E8A-4147-A177-3AD203B41FA5}">
                      <a16:colId xmlns:a16="http://schemas.microsoft.com/office/drawing/2014/main" val="2380074619"/>
                    </a:ext>
                  </a:extLst>
                </a:gridCol>
                <a:gridCol w="397656">
                  <a:extLst>
                    <a:ext uri="{9D8B030D-6E8A-4147-A177-3AD203B41FA5}">
                      <a16:colId xmlns:a16="http://schemas.microsoft.com/office/drawing/2014/main" val="66574539"/>
                    </a:ext>
                  </a:extLst>
                </a:gridCol>
                <a:gridCol w="2399406">
                  <a:extLst>
                    <a:ext uri="{9D8B030D-6E8A-4147-A177-3AD203B41FA5}">
                      <a16:colId xmlns:a16="http://schemas.microsoft.com/office/drawing/2014/main" val="3419848316"/>
                    </a:ext>
                  </a:extLst>
                </a:gridCol>
                <a:gridCol w="741751">
                  <a:extLst>
                    <a:ext uri="{9D8B030D-6E8A-4147-A177-3AD203B41FA5}">
                      <a16:colId xmlns:a16="http://schemas.microsoft.com/office/drawing/2014/main" val="3358977531"/>
                    </a:ext>
                  </a:extLst>
                </a:gridCol>
                <a:gridCol w="1063689">
                  <a:extLst>
                    <a:ext uri="{9D8B030D-6E8A-4147-A177-3AD203B41FA5}">
                      <a16:colId xmlns:a16="http://schemas.microsoft.com/office/drawing/2014/main" val="2848645017"/>
                    </a:ext>
                  </a:extLst>
                </a:gridCol>
                <a:gridCol w="1063689">
                  <a:extLst>
                    <a:ext uri="{9D8B030D-6E8A-4147-A177-3AD203B41FA5}">
                      <a16:colId xmlns:a16="http://schemas.microsoft.com/office/drawing/2014/main" val="3959511012"/>
                    </a:ext>
                  </a:extLst>
                </a:gridCol>
                <a:gridCol w="1063689">
                  <a:extLst>
                    <a:ext uri="{9D8B030D-6E8A-4147-A177-3AD203B41FA5}">
                      <a16:colId xmlns:a16="http://schemas.microsoft.com/office/drawing/2014/main" val="2552452466"/>
                    </a:ext>
                  </a:extLst>
                </a:gridCol>
              </a:tblGrid>
              <a:tr h="279600">
                <a:tc gridSpan="7">
                  <a:txBody>
                    <a:bodyPr/>
                    <a:lstStyle/>
                    <a:p>
                      <a:r>
                        <a:rPr lang="en-US" sz="1600" b="1" dirty="0">
                          <a:latin typeface="Helvetica LT Std"/>
                        </a:rPr>
                        <a:t>Account: </a:t>
                      </a:r>
                      <a:r>
                        <a:rPr lang="en-US" sz="1600" b="1" dirty="0">
                          <a:solidFill>
                            <a:schemeClr val="accent2"/>
                          </a:solidFill>
                          <a:latin typeface="Helvetica LT Std"/>
                        </a:rPr>
                        <a:t>Bank </a:t>
                      </a:r>
                      <a:r>
                        <a:rPr lang="en-US" sz="1600" b="1" dirty="0">
                          <a:latin typeface="Helvetica LT Std"/>
                        </a:rPr>
                        <a:t>                                                                 Acct. No.        100000   </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3987341440"/>
                  </a:ext>
                </a:extLst>
              </a:tr>
              <a:tr h="228764">
                <a:tc gridSpan="4">
                  <a:txBody>
                    <a:bodyPr/>
                    <a:lstStyle/>
                    <a:p>
                      <a:endParaRPr lang="en-US" sz="1200" dirty="0">
                        <a:solidFill>
                          <a:schemeClr val="tx1"/>
                        </a:solidFill>
                        <a:latin typeface="Helvetica LT Std"/>
                      </a:endParaRPr>
                    </a:p>
                  </a:txBody>
                  <a:tcPr>
                    <a:solidFill>
                      <a:srgbClr val="CCFFCC"/>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endParaRPr lang="en-US" sz="1200" dirty="0">
                        <a:latin typeface="Helvetica LT Std"/>
                      </a:endParaRPr>
                    </a:p>
                  </a:txBody>
                  <a:tcPr>
                    <a:solidFill>
                      <a:srgbClr val="CCFFCC"/>
                    </a:solidFill>
                  </a:tcPr>
                </a:tc>
                <a:tc>
                  <a:txBody>
                    <a:bodyPr/>
                    <a:lstStyle/>
                    <a:p>
                      <a:endParaRPr lang="en-US" sz="1200" dirty="0">
                        <a:latin typeface="Helvetica LT Std"/>
                      </a:endParaRPr>
                    </a:p>
                  </a:txBody>
                  <a:tcPr>
                    <a:solidFill>
                      <a:srgbClr val="CCFFCC"/>
                    </a:solidFill>
                  </a:tcPr>
                </a:tc>
                <a:tc>
                  <a:txBody>
                    <a:bodyPr/>
                    <a:lstStyle/>
                    <a:p>
                      <a:r>
                        <a:rPr lang="en-US" sz="1200" b="1" dirty="0">
                          <a:latin typeface="Helvetica LT Std"/>
                        </a:rPr>
                        <a:t>Balance</a:t>
                      </a:r>
                    </a:p>
                  </a:txBody>
                  <a:tcPr>
                    <a:solidFill>
                      <a:srgbClr val="CCFFCC"/>
                    </a:solidFill>
                  </a:tcPr>
                </a:tc>
                <a:extLst>
                  <a:ext uri="{0D108BD9-81ED-4DB2-BD59-A6C34878D82A}">
                    <a16:rowId xmlns:a16="http://schemas.microsoft.com/office/drawing/2014/main" val="4265717707"/>
                  </a:ext>
                </a:extLst>
              </a:tr>
              <a:tr h="381273">
                <a:tc gridSpan="2">
                  <a:txBody>
                    <a:bodyPr/>
                    <a:lstStyle/>
                    <a:p>
                      <a:pPr algn="ctr"/>
                      <a:endParaRPr lang="en-US" sz="1200" b="1" dirty="0">
                        <a:latin typeface="Helvetica LT Std"/>
                      </a:endParaRPr>
                    </a:p>
                    <a:p>
                      <a:pPr algn="ctr"/>
                      <a:r>
                        <a:rPr lang="en-US" sz="1200" b="1" dirty="0">
                          <a:latin typeface="Helvetica LT Std"/>
                        </a:rPr>
                        <a:t>Date</a:t>
                      </a:r>
                    </a:p>
                  </a:txBody>
                  <a:tcPr>
                    <a:solidFill>
                      <a:srgbClr val="CCFFCC"/>
                    </a:solidFill>
                  </a:tcPr>
                </a:tc>
                <a:tc hMerge="1">
                  <a:txBody>
                    <a:bodyPr/>
                    <a:lstStyle/>
                    <a:p>
                      <a:endParaRPr lang="en-US" dirty="0"/>
                    </a:p>
                  </a:txBody>
                  <a:tcPr/>
                </a:tc>
                <a:tc>
                  <a:txBody>
                    <a:bodyPr/>
                    <a:lstStyle/>
                    <a:p>
                      <a:pPr algn="ctr"/>
                      <a:endParaRPr lang="en-US" sz="1200" b="1" dirty="0">
                        <a:latin typeface="Helvetica LT Std"/>
                      </a:endParaRPr>
                    </a:p>
                    <a:p>
                      <a:pPr algn="ctr"/>
                      <a:r>
                        <a:rPr lang="en-US" sz="1200" b="1" dirty="0">
                          <a:latin typeface="Helvetica LT Std"/>
                        </a:rPr>
                        <a:t>Item</a:t>
                      </a:r>
                    </a:p>
                  </a:txBody>
                  <a:tcPr>
                    <a:solidFill>
                      <a:srgbClr val="CCFFCC"/>
                    </a:solidFill>
                  </a:tcPr>
                </a:tc>
                <a:tc>
                  <a:txBody>
                    <a:bodyPr/>
                    <a:lstStyle/>
                    <a:p>
                      <a:pPr algn="ctr"/>
                      <a:r>
                        <a:rPr lang="en-US" sz="1200" b="1" dirty="0">
                          <a:latin typeface="Helvetica LT Std"/>
                        </a:rPr>
                        <a:t>Post.</a:t>
                      </a:r>
                      <a:r>
                        <a:rPr lang="en-US" sz="1200" b="1" baseline="0" dirty="0">
                          <a:latin typeface="Helvetica LT Std"/>
                        </a:rPr>
                        <a:t> </a:t>
                      </a:r>
                    </a:p>
                    <a:p>
                      <a:pPr algn="ctr"/>
                      <a:r>
                        <a:rPr lang="en-US" sz="1200" b="1" baseline="0" dirty="0">
                          <a:latin typeface="Helvetica LT Std"/>
                        </a:rPr>
                        <a:t>Ref.</a:t>
                      </a:r>
                      <a:endParaRPr lang="en-US" sz="1200" b="1" dirty="0">
                        <a:latin typeface="Helvetica LT Std"/>
                      </a:endParaRPr>
                    </a:p>
                  </a:txBody>
                  <a:tcPr>
                    <a:solidFill>
                      <a:srgbClr val="CCFFCC"/>
                    </a:solidFill>
                  </a:tcPr>
                </a:tc>
                <a:tc>
                  <a:txBody>
                    <a:bodyPr/>
                    <a:lstStyle/>
                    <a:p>
                      <a:endParaRPr lang="en-US" sz="1200" dirty="0">
                        <a:latin typeface="Helvetica LT Std"/>
                      </a:endParaRPr>
                    </a:p>
                    <a:p>
                      <a:pPr algn="ctr"/>
                      <a:r>
                        <a:rPr lang="en-US" sz="1200" b="1" dirty="0">
                          <a:latin typeface="Helvetica LT Std"/>
                        </a:rPr>
                        <a:t>Debit</a:t>
                      </a:r>
                    </a:p>
                  </a:txBody>
                  <a:tcPr>
                    <a:solidFill>
                      <a:srgbClr val="CCFFCC"/>
                    </a:solidFill>
                  </a:tcPr>
                </a:tc>
                <a:tc>
                  <a:txBody>
                    <a:bodyPr/>
                    <a:lstStyle/>
                    <a:p>
                      <a:pPr algn="ctr"/>
                      <a:endParaRPr lang="en-US" sz="1200" b="1" dirty="0">
                        <a:latin typeface="Helvetica LT Std"/>
                      </a:endParaRPr>
                    </a:p>
                    <a:p>
                      <a:pPr algn="ctr"/>
                      <a:r>
                        <a:rPr lang="en-US" sz="1200" b="1" dirty="0">
                          <a:latin typeface="Helvetica LT Std"/>
                        </a:rPr>
                        <a:t>Credit</a:t>
                      </a:r>
                    </a:p>
                  </a:txBody>
                  <a:tcPr>
                    <a:solidFill>
                      <a:srgbClr val="CCFFCC"/>
                    </a:solidFill>
                  </a:tcPr>
                </a:tc>
                <a:tc>
                  <a:txBody>
                    <a:bodyPr/>
                    <a:lstStyle/>
                    <a:p>
                      <a:pPr algn="ctr"/>
                      <a:endParaRPr lang="en-US" sz="1200" b="1" dirty="0">
                        <a:latin typeface="Helvetica LT Std"/>
                      </a:endParaRPr>
                    </a:p>
                    <a:p>
                      <a:pPr algn="ctr"/>
                      <a:r>
                        <a:rPr lang="en-US" sz="1200" b="1" dirty="0">
                          <a:latin typeface="Helvetica LT Std"/>
                        </a:rPr>
                        <a:t>DR(CR)</a:t>
                      </a:r>
                    </a:p>
                  </a:txBody>
                  <a:tcPr>
                    <a:solidFill>
                      <a:srgbClr val="CCFFCC"/>
                    </a:solidFill>
                  </a:tcPr>
                </a:tc>
                <a:extLst>
                  <a:ext uri="{0D108BD9-81ED-4DB2-BD59-A6C34878D82A}">
                    <a16:rowId xmlns:a16="http://schemas.microsoft.com/office/drawing/2014/main" val="1444134361"/>
                  </a:ext>
                </a:extLst>
              </a:tr>
              <a:tr h="228764">
                <a:tc>
                  <a:txBody>
                    <a:bodyPr/>
                    <a:lstStyle/>
                    <a:p>
                      <a:r>
                        <a:rPr lang="en-US" sz="1200" b="1" dirty="0">
                          <a:latin typeface="Helvetica LT Std"/>
                        </a:rPr>
                        <a:t>Sept</a:t>
                      </a:r>
                    </a:p>
                  </a:txBody>
                  <a:tcPr/>
                </a:tc>
                <a:tc>
                  <a:txBody>
                    <a:bodyPr/>
                    <a:lstStyle/>
                    <a:p>
                      <a:r>
                        <a:rPr lang="en-US" sz="1200" b="1" dirty="0">
                          <a:latin typeface="Helvetica LT Std"/>
                        </a:rPr>
                        <a:t>4</a:t>
                      </a:r>
                    </a:p>
                  </a:txBody>
                  <a:tcPr/>
                </a:tc>
                <a:tc>
                  <a:txBody>
                    <a:bodyPr/>
                    <a:lstStyle/>
                    <a:p>
                      <a:r>
                        <a:rPr lang="en-US" sz="1200" b="1" dirty="0">
                          <a:latin typeface="Helvetica LT Std"/>
                        </a:rPr>
                        <a:t>Owners Deposit</a:t>
                      </a:r>
                      <a:r>
                        <a:rPr lang="en-US" sz="1200" b="1" baseline="0" dirty="0">
                          <a:latin typeface="Helvetica LT Std"/>
                        </a:rPr>
                        <a:t> </a:t>
                      </a:r>
                      <a:endParaRPr lang="en-US" sz="1200" b="1" dirty="0">
                        <a:latin typeface="Helvetica LT Std"/>
                      </a:endParaRPr>
                    </a:p>
                  </a:txBody>
                  <a:tcPr/>
                </a:tc>
                <a:tc>
                  <a:txBody>
                    <a:bodyPr/>
                    <a:lstStyle/>
                    <a:p>
                      <a:endParaRPr lang="en-US" sz="1200" b="1" dirty="0">
                        <a:latin typeface="Helvetica LT Std"/>
                      </a:endParaRPr>
                    </a:p>
                  </a:txBody>
                  <a:tcPr/>
                </a:tc>
                <a:tc>
                  <a:txBody>
                    <a:bodyPr/>
                    <a:lstStyle/>
                    <a:p>
                      <a:pPr algn="r"/>
                      <a:r>
                        <a:rPr lang="en-US" sz="1200" b="1" dirty="0">
                          <a:latin typeface="Helvetica LT Std"/>
                        </a:rPr>
                        <a:t>100,000</a:t>
                      </a:r>
                    </a:p>
                  </a:txBody>
                  <a:tcPr/>
                </a:tc>
                <a:tc>
                  <a:txBody>
                    <a:bodyPr/>
                    <a:lstStyle/>
                    <a:p>
                      <a:pPr algn="r"/>
                      <a:endParaRPr lang="en-US" sz="1200" b="1" dirty="0">
                        <a:latin typeface="Helvetica LT Std"/>
                      </a:endParaRPr>
                    </a:p>
                  </a:txBody>
                  <a:tcPr/>
                </a:tc>
                <a:tc>
                  <a:txBody>
                    <a:bodyPr/>
                    <a:lstStyle/>
                    <a:p>
                      <a:pPr algn="r"/>
                      <a:r>
                        <a:rPr lang="en-US" sz="1200" b="1" dirty="0">
                          <a:latin typeface="Helvetica LT Std"/>
                        </a:rPr>
                        <a:t>100,000</a:t>
                      </a:r>
                    </a:p>
                  </a:txBody>
                  <a:tcPr/>
                </a:tc>
                <a:extLst>
                  <a:ext uri="{0D108BD9-81ED-4DB2-BD59-A6C34878D82A}">
                    <a16:rowId xmlns:a16="http://schemas.microsoft.com/office/drawing/2014/main" val="2199566858"/>
                  </a:ext>
                </a:extLst>
              </a:tr>
              <a:tr h="228764">
                <a:tc>
                  <a:txBody>
                    <a:bodyPr/>
                    <a:lstStyle/>
                    <a:p>
                      <a:endParaRPr lang="en-US" sz="1200" dirty="0">
                        <a:latin typeface="Helvetica LT Std"/>
                      </a:endParaRPr>
                    </a:p>
                  </a:txBody>
                  <a:tcPr/>
                </a:tc>
                <a:tc>
                  <a:txBody>
                    <a:bodyPr/>
                    <a:lstStyle/>
                    <a:p>
                      <a:endParaRPr lang="en-US" sz="1200">
                        <a:latin typeface="Helvetica LT Std"/>
                      </a:endParaRPr>
                    </a:p>
                  </a:txBody>
                  <a:tcPr/>
                </a:tc>
                <a:tc>
                  <a:txBody>
                    <a:bodyPr/>
                    <a:lstStyle/>
                    <a:p>
                      <a:endParaRPr lang="en-US" sz="1200">
                        <a:latin typeface="Helvetica LT Std"/>
                      </a:endParaRPr>
                    </a:p>
                  </a:txBody>
                  <a:tcPr/>
                </a:tc>
                <a:tc>
                  <a:txBody>
                    <a:bodyPr/>
                    <a:lstStyle/>
                    <a:p>
                      <a:endParaRPr lang="en-US" sz="1200" dirty="0">
                        <a:latin typeface="Helvetica LT Std"/>
                      </a:endParaRPr>
                    </a:p>
                  </a:txBody>
                  <a:tcPr/>
                </a:tc>
                <a:tc>
                  <a:txBody>
                    <a:bodyPr/>
                    <a:lstStyle/>
                    <a:p>
                      <a:endParaRPr lang="en-US" sz="1200" dirty="0">
                        <a:latin typeface="Helvetica LT Std"/>
                      </a:endParaRPr>
                    </a:p>
                  </a:txBody>
                  <a:tcPr/>
                </a:tc>
                <a:tc>
                  <a:txBody>
                    <a:bodyPr/>
                    <a:lstStyle/>
                    <a:p>
                      <a:endParaRPr lang="en-US" sz="1200">
                        <a:latin typeface="Helvetica LT Std"/>
                      </a:endParaRPr>
                    </a:p>
                  </a:txBody>
                  <a:tcPr/>
                </a:tc>
                <a:tc>
                  <a:txBody>
                    <a:bodyPr/>
                    <a:lstStyle/>
                    <a:p>
                      <a:endParaRPr lang="en-US" sz="1200">
                        <a:latin typeface="Helvetica LT Std"/>
                      </a:endParaRPr>
                    </a:p>
                  </a:txBody>
                  <a:tcPr/>
                </a:tc>
                <a:extLst>
                  <a:ext uri="{0D108BD9-81ED-4DB2-BD59-A6C34878D82A}">
                    <a16:rowId xmlns:a16="http://schemas.microsoft.com/office/drawing/2014/main" val="3719539516"/>
                  </a:ext>
                </a:extLst>
              </a:tr>
              <a:tr h="228764">
                <a:tc>
                  <a:txBody>
                    <a:bodyPr/>
                    <a:lstStyle/>
                    <a:p>
                      <a:endParaRPr lang="en-US" sz="1200">
                        <a:latin typeface="Helvetica LT Std"/>
                      </a:endParaRPr>
                    </a:p>
                  </a:txBody>
                  <a:tcPr/>
                </a:tc>
                <a:tc>
                  <a:txBody>
                    <a:bodyPr/>
                    <a:lstStyle/>
                    <a:p>
                      <a:endParaRPr lang="en-US" sz="1200">
                        <a:latin typeface="Helvetica LT Std"/>
                      </a:endParaRPr>
                    </a:p>
                  </a:txBody>
                  <a:tcPr/>
                </a:tc>
                <a:tc>
                  <a:txBody>
                    <a:bodyPr/>
                    <a:lstStyle/>
                    <a:p>
                      <a:endParaRPr lang="en-US" sz="1200">
                        <a:latin typeface="Helvetica LT Std"/>
                      </a:endParaRPr>
                    </a:p>
                  </a:txBody>
                  <a:tcPr/>
                </a:tc>
                <a:tc>
                  <a:txBody>
                    <a:bodyPr/>
                    <a:lstStyle/>
                    <a:p>
                      <a:endParaRPr lang="en-US" sz="1200">
                        <a:latin typeface="Helvetica LT Std"/>
                      </a:endParaRPr>
                    </a:p>
                  </a:txBody>
                  <a:tcPr/>
                </a:tc>
                <a:tc>
                  <a:txBody>
                    <a:bodyPr/>
                    <a:lstStyle/>
                    <a:p>
                      <a:endParaRPr lang="en-US" sz="1200">
                        <a:latin typeface="Helvetica LT Std"/>
                      </a:endParaRPr>
                    </a:p>
                  </a:txBody>
                  <a:tcPr/>
                </a:tc>
                <a:tc>
                  <a:txBody>
                    <a:bodyPr/>
                    <a:lstStyle/>
                    <a:p>
                      <a:endParaRPr lang="en-US" sz="1200" dirty="0">
                        <a:latin typeface="Helvetica LT Std"/>
                      </a:endParaRPr>
                    </a:p>
                  </a:txBody>
                  <a:tcPr/>
                </a:tc>
                <a:tc>
                  <a:txBody>
                    <a:bodyPr/>
                    <a:lstStyle/>
                    <a:p>
                      <a:endParaRPr lang="en-US" sz="1200">
                        <a:latin typeface="Helvetica LT Std"/>
                      </a:endParaRPr>
                    </a:p>
                  </a:txBody>
                  <a:tcPr/>
                </a:tc>
                <a:extLst>
                  <a:ext uri="{0D108BD9-81ED-4DB2-BD59-A6C34878D82A}">
                    <a16:rowId xmlns:a16="http://schemas.microsoft.com/office/drawing/2014/main" val="3311389407"/>
                  </a:ext>
                </a:extLst>
              </a:tr>
              <a:tr h="228764">
                <a:tc>
                  <a:txBody>
                    <a:bodyPr/>
                    <a:lstStyle/>
                    <a:p>
                      <a:endParaRPr lang="en-US" sz="1200">
                        <a:latin typeface="Helvetica LT Std"/>
                      </a:endParaRPr>
                    </a:p>
                  </a:txBody>
                  <a:tcPr/>
                </a:tc>
                <a:tc>
                  <a:txBody>
                    <a:bodyPr/>
                    <a:lstStyle/>
                    <a:p>
                      <a:endParaRPr lang="en-US" sz="1200">
                        <a:latin typeface="Helvetica LT Std"/>
                      </a:endParaRPr>
                    </a:p>
                  </a:txBody>
                  <a:tcPr/>
                </a:tc>
                <a:tc>
                  <a:txBody>
                    <a:bodyPr/>
                    <a:lstStyle/>
                    <a:p>
                      <a:endParaRPr lang="en-US" sz="1200">
                        <a:latin typeface="Helvetica LT Std"/>
                      </a:endParaRPr>
                    </a:p>
                  </a:txBody>
                  <a:tcPr/>
                </a:tc>
                <a:tc>
                  <a:txBody>
                    <a:bodyPr/>
                    <a:lstStyle/>
                    <a:p>
                      <a:endParaRPr lang="en-US" sz="1200">
                        <a:latin typeface="Helvetica LT Std"/>
                      </a:endParaRPr>
                    </a:p>
                  </a:txBody>
                  <a:tcPr/>
                </a:tc>
                <a:tc>
                  <a:txBody>
                    <a:bodyPr/>
                    <a:lstStyle/>
                    <a:p>
                      <a:endParaRPr lang="en-US" sz="1200" dirty="0">
                        <a:latin typeface="Helvetica LT Std"/>
                      </a:endParaRPr>
                    </a:p>
                  </a:txBody>
                  <a:tcPr/>
                </a:tc>
                <a:tc>
                  <a:txBody>
                    <a:bodyPr/>
                    <a:lstStyle/>
                    <a:p>
                      <a:endParaRPr lang="en-US" sz="1200">
                        <a:latin typeface="Helvetica LT Std"/>
                      </a:endParaRPr>
                    </a:p>
                  </a:txBody>
                  <a:tcPr/>
                </a:tc>
                <a:tc>
                  <a:txBody>
                    <a:bodyPr/>
                    <a:lstStyle/>
                    <a:p>
                      <a:endParaRPr lang="en-US" sz="1200">
                        <a:latin typeface="Helvetica LT Std"/>
                      </a:endParaRPr>
                    </a:p>
                  </a:txBody>
                  <a:tcPr/>
                </a:tc>
                <a:extLst>
                  <a:ext uri="{0D108BD9-81ED-4DB2-BD59-A6C34878D82A}">
                    <a16:rowId xmlns:a16="http://schemas.microsoft.com/office/drawing/2014/main" val="2691293368"/>
                  </a:ext>
                </a:extLst>
              </a:tr>
              <a:tr h="228764">
                <a:tc>
                  <a:txBody>
                    <a:bodyPr/>
                    <a:lstStyle/>
                    <a:p>
                      <a:endParaRPr lang="en-US" sz="1200">
                        <a:latin typeface="Helvetica LT Std"/>
                      </a:endParaRPr>
                    </a:p>
                  </a:txBody>
                  <a:tcPr/>
                </a:tc>
                <a:tc>
                  <a:txBody>
                    <a:bodyPr/>
                    <a:lstStyle/>
                    <a:p>
                      <a:endParaRPr lang="en-US" sz="1200">
                        <a:latin typeface="Helvetica LT Std"/>
                      </a:endParaRPr>
                    </a:p>
                  </a:txBody>
                  <a:tcPr/>
                </a:tc>
                <a:tc>
                  <a:txBody>
                    <a:bodyPr/>
                    <a:lstStyle/>
                    <a:p>
                      <a:endParaRPr lang="en-US" sz="1200">
                        <a:latin typeface="Helvetica LT Std"/>
                      </a:endParaRPr>
                    </a:p>
                  </a:txBody>
                  <a:tcPr/>
                </a:tc>
                <a:tc>
                  <a:txBody>
                    <a:bodyPr/>
                    <a:lstStyle/>
                    <a:p>
                      <a:endParaRPr lang="en-US" sz="1200">
                        <a:latin typeface="Helvetica LT Std"/>
                      </a:endParaRPr>
                    </a:p>
                  </a:txBody>
                  <a:tcPr/>
                </a:tc>
                <a:tc>
                  <a:txBody>
                    <a:bodyPr/>
                    <a:lstStyle/>
                    <a:p>
                      <a:endParaRPr lang="en-US" sz="1200">
                        <a:latin typeface="Helvetica LT Std"/>
                      </a:endParaRPr>
                    </a:p>
                  </a:txBody>
                  <a:tcPr/>
                </a:tc>
                <a:tc>
                  <a:txBody>
                    <a:bodyPr/>
                    <a:lstStyle/>
                    <a:p>
                      <a:endParaRPr lang="en-US" sz="1200">
                        <a:latin typeface="Helvetica LT Std"/>
                      </a:endParaRPr>
                    </a:p>
                  </a:txBody>
                  <a:tcPr/>
                </a:tc>
                <a:tc>
                  <a:txBody>
                    <a:bodyPr/>
                    <a:lstStyle/>
                    <a:p>
                      <a:endParaRPr lang="en-US" sz="1200">
                        <a:latin typeface="Helvetica LT Std"/>
                      </a:endParaRPr>
                    </a:p>
                  </a:txBody>
                  <a:tcPr/>
                </a:tc>
                <a:extLst>
                  <a:ext uri="{0D108BD9-81ED-4DB2-BD59-A6C34878D82A}">
                    <a16:rowId xmlns:a16="http://schemas.microsoft.com/office/drawing/2014/main" val="1204413809"/>
                  </a:ext>
                </a:extLst>
              </a:tr>
              <a:tr h="228764">
                <a:tc>
                  <a:txBody>
                    <a:bodyPr/>
                    <a:lstStyle/>
                    <a:p>
                      <a:endParaRPr lang="en-US" sz="1200">
                        <a:latin typeface="Helvetica LT Std"/>
                      </a:endParaRPr>
                    </a:p>
                  </a:txBody>
                  <a:tcPr/>
                </a:tc>
                <a:tc>
                  <a:txBody>
                    <a:bodyPr/>
                    <a:lstStyle/>
                    <a:p>
                      <a:endParaRPr lang="en-US" sz="1200">
                        <a:latin typeface="Helvetica LT Std"/>
                      </a:endParaRPr>
                    </a:p>
                  </a:txBody>
                  <a:tcPr/>
                </a:tc>
                <a:tc>
                  <a:txBody>
                    <a:bodyPr/>
                    <a:lstStyle/>
                    <a:p>
                      <a:endParaRPr lang="en-US" sz="1200">
                        <a:latin typeface="Helvetica LT Std"/>
                      </a:endParaRPr>
                    </a:p>
                  </a:txBody>
                  <a:tcPr/>
                </a:tc>
                <a:tc>
                  <a:txBody>
                    <a:bodyPr/>
                    <a:lstStyle/>
                    <a:p>
                      <a:endParaRPr lang="en-US" sz="1200">
                        <a:latin typeface="Helvetica LT Std"/>
                      </a:endParaRPr>
                    </a:p>
                  </a:txBody>
                  <a:tcPr/>
                </a:tc>
                <a:tc>
                  <a:txBody>
                    <a:bodyPr/>
                    <a:lstStyle/>
                    <a:p>
                      <a:endParaRPr lang="en-US" sz="1200">
                        <a:latin typeface="Helvetica LT Std"/>
                      </a:endParaRPr>
                    </a:p>
                  </a:txBody>
                  <a:tcPr/>
                </a:tc>
                <a:tc>
                  <a:txBody>
                    <a:bodyPr/>
                    <a:lstStyle/>
                    <a:p>
                      <a:endParaRPr lang="en-US" sz="1200">
                        <a:latin typeface="Helvetica LT Std"/>
                      </a:endParaRPr>
                    </a:p>
                  </a:txBody>
                  <a:tcPr/>
                </a:tc>
                <a:tc>
                  <a:txBody>
                    <a:bodyPr/>
                    <a:lstStyle/>
                    <a:p>
                      <a:endParaRPr lang="en-US" sz="1200">
                        <a:latin typeface="Helvetica LT Std"/>
                      </a:endParaRPr>
                    </a:p>
                  </a:txBody>
                  <a:tcPr/>
                </a:tc>
                <a:extLst>
                  <a:ext uri="{0D108BD9-81ED-4DB2-BD59-A6C34878D82A}">
                    <a16:rowId xmlns:a16="http://schemas.microsoft.com/office/drawing/2014/main" val="3108510980"/>
                  </a:ext>
                </a:extLst>
              </a:tr>
              <a:tr h="228764">
                <a:tc>
                  <a:txBody>
                    <a:bodyPr/>
                    <a:lstStyle/>
                    <a:p>
                      <a:endParaRPr lang="en-US" sz="1200">
                        <a:latin typeface="Helvetica LT Std"/>
                      </a:endParaRPr>
                    </a:p>
                  </a:txBody>
                  <a:tcPr/>
                </a:tc>
                <a:tc>
                  <a:txBody>
                    <a:bodyPr/>
                    <a:lstStyle/>
                    <a:p>
                      <a:endParaRPr lang="en-US" sz="1200">
                        <a:latin typeface="Helvetica LT Std"/>
                      </a:endParaRPr>
                    </a:p>
                  </a:txBody>
                  <a:tcPr/>
                </a:tc>
                <a:tc>
                  <a:txBody>
                    <a:bodyPr/>
                    <a:lstStyle/>
                    <a:p>
                      <a:endParaRPr lang="en-US" sz="1200">
                        <a:latin typeface="Helvetica LT Std"/>
                      </a:endParaRPr>
                    </a:p>
                  </a:txBody>
                  <a:tcPr/>
                </a:tc>
                <a:tc>
                  <a:txBody>
                    <a:bodyPr/>
                    <a:lstStyle/>
                    <a:p>
                      <a:endParaRPr lang="en-US" sz="1200">
                        <a:latin typeface="Helvetica LT Std"/>
                      </a:endParaRPr>
                    </a:p>
                  </a:txBody>
                  <a:tcPr/>
                </a:tc>
                <a:tc>
                  <a:txBody>
                    <a:bodyPr/>
                    <a:lstStyle/>
                    <a:p>
                      <a:endParaRPr lang="en-US" sz="1200">
                        <a:latin typeface="Helvetica LT Std"/>
                      </a:endParaRPr>
                    </a:p>
                  </a:txBody>
                  <a:tcPr/>
                </a:tc>
                <a:tc>
                  <a:txBody>
                    <a:bodyPr/>
                    <a:lstStyle/>
                    <a:p>
                      <a:endParaRPr lang="en-US" sz="1200">
                        <a:latin typeface="Helvetica LT Std"/>
                      </a:endParaRPr>
                    </a:p>
                  </a:txBody>
                  <a:tcPr/>
                </a:tc>
                <a:tc>
                  <a:txBody>
                    <a:bodyPr/>
                    <a:lstStyle/>
                    <a:p>
                      <a:endParaRPr lang="en-US" sz="1200">
                        <a:latin typeface="Helvetica LT Std"/>
                      </a:endParaRPr>
                    </a:p>
                  </a:txBody>
                  <a:tcPr/>
                </a:tc>
                <a:extLst>
                  <a:ext uri="{0D108BD9-81ED-4DB2-BD59-A6C34878D82A}">
                    <a16:rowId xmlns:a16="http://schemas.microsoft.com/office/drawing/2014/main" val="3664732284"/>
                  </a:ext>
                </a:extLst>
              </a:tr>
              <a:tr h="228764">
                <a:tc>
                  <a:txBody>
                    <a:bodyPr/>
                    <a:lstStyle/>
                    <a:p>
                      <a:endParaRPr lang="en-US" sz="1200">
                        <a:latin typeface="Helvetica LT Std"/>
                      </a:endParaRPr>
                    </a:p>
                  </a:txBody>
                  <a:tcPr/>
                </a:tc>
                <a:tc>
                  <a:txBody>
                    <a:bodyPr/>
                    <a:lstStyle/>
                    <a:p>
                      <a:endParaRPr lang="en-US" sz="1200">
                        <a:latin typeface="Helvetica LT Std"/>
                      </a:endParaRPr>
                    </a:p>
                  </a:txBody>
                  <a:tcPr/>
                </a:tc>
                <a:tc>
                  <a:txBody>
                    <a:bodyPr/>
                    <a:lstStyle/>
                    <a:p>
                      <a:endParaRPr lang="en-US" sz="1200">
                        <a:latin typeface="Helvetica LT Std"/>
                      </a:endParaRPr>
                    </a:p>
                  </a:txBody>
                  <a:tcPr/>
                </a:tc>
                <a:tc>
                  <a:txBody>
                    <a:bodyPr/>
                    <a:lstStyle/>
                    <a:p>
                      <a:endParaRPr lang="en-US" sz="1200" dirty="0">
                        <a:latin typeface="Helvetica LT Std"/>
                      </a:endParaRPr>
                    </a:p>
                  </a:txBody>
                  <a:tcPr/>
                </a:tc>
                <a:tc>
                  <a:txBody>
                    <a:bodyPr/>
                    <a:lstStyle/>
                    <a:p>
                      <a:endParaRPr lang="en-US" sz="1200" dirty="0">
                        <a:latin typeface="Helvetica LT Std"/>
                      </a:endParaRPr>
                    </a:p>
                  </a:txBody>
                  <a:tcPr/>
                </a:tc>
                <a:tc>
                  <a:txBody>
                    <a:bodyPr/>
                    <a:lstStyle/>
                    <a:p>
                      <a:endParaRPr lang="en-US" sz="1200">
                        <a:latin typeface="Helvetica LT Std"/>
                      </a:endParaRPr>
                    </a:p>
                  </a:txBody>
                  <a:tcPr/>
                </a:tc>
                <a:tc>
                  <a:txBody>
                    <a:bodyPr/>
                    <a:lstStyle/>
                    <a:p>
                      <a:endParaRPr lang="en-US" sz="1200" dirty="0">
                        <a:latin typeface="Helvetica LT Std"/>
                      </a:endParaRPr>
                    </a:p>
                  </a:txBody>
                  <a:tcPr/>
                </a:tc>
                <a:extLst>
                  <a:ext uri="{0D108BD9-81ED-4DB2-BD59-A6C34878D82A}">
                    <a16:rowId xmlns:a16="http://schemas.microsoft.com/office/drawing/2014/main" val="1574180906"/>
                  </a:ext>
                </a:extLst>
              </a:tr>
            </a:tbl>
          </a:graphicData>
        </a:graphic>
      </p:graphicFrame>
      <p:cxnSp>
        <p:nvCxnSpPr>
          <p:cNvPr id="16" name="Straight Connector 15"/>
          <p:cNvCxnSpPr/>
          <p:nvPr/>
        </p:nvCxnSpPr>
        <p:spPr bwMode="auto">
          <a:xfrm>
            <a:off x="952139" y="1804851"/>
            <a:ext cx="7445824" cy="0"/>
          </a:xfrm>
          <a:prstGeom prst="line">
            <a:avLst/>
          </a:prstGeom>
          <a:ln w="28575">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5" name="Straight Connector 24"/>
          <p:cNvCxnSpPr/>
          <p:nvPr/>
        </p:nvCxnSpPr>
        <p:spPr bwMode="auto">
          <a:xfrm>
            <a:off x="5159854" y="1831166"/>
            <a:ext cx="0" cy="292065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bwMode="auto">
          <a:xfrm>
            <a:off x="6228173" y="1825912"/>
            <a:ext cx="0" cy="292065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bwMode="auto">
          <a:xfrm>
            <a:off x="7289720" y="1831550"/>
            <a:ext cx="0" cy="2920650"/>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29" name="Line 7"/>
          <p:cNvSpPr>
            <a:spLocks noChangeShapeType="1"/>
          </p:cNvSpPr>
          <p:nvPr/>
        </p:nvSpPr>
        <p:spPr bwMode="auto">
          <a:xfrm>
            <a:off x="6264762" y="2600621"/>
            <a:ext cx="0" cy="2173147"/>
          </a:xfrm>
          <a:prstGeom prst="line">
            <a:avLst/>
          </a:prstGeom>
          <a:noFill/>
          <a:ln w="76200">
            <a:solidFill>
              <a:srgbClr val="FF3300"/>
            </a:solidFill>
            <a:round/>
            <a:headEnd/>
            <a:tailEnd/>
          </a:ln>
          <a:extLst>
            <a:ext uri="{909E8E84-426E-40dd-AFC4-6F175D3DCCD1}">
              <a14:hiddenFill xmlns="" xmlns:a14="http://schemas.microsoft.com/office/drawing/2010/main">
                <a:noFill/>
              </a14:hiddenFill>
            </a:ext>
          </a:extLst>
        </p:spPr>
        <p:txBody>
          <a:bodyPr wrap="none" anchor="ctr"/>
          <a:lstStyle/>
          <a:p>
            <a:endParaRPr lang="en-US">
              <a:solidFill>
                <a:srgbClr val="2D3749"/>
              </a:solidFill>
            </a:endParaRPr>
          </a:p>
        </p:txBody>
      </p:sp>
      <p:sp>
        <p:nvSpPr>
          <p:cNvPr id="30" name="Line 6"/>
          <p:cNvSpPr>
            <a:spLocks noChangeShapeType="1"/>
          </p:cNvSpPr>
          <p:nvPr/>
        </p:nvSpPr>
        <p:spPr bwMode="auto">
          <a:xfrm>
            <a:off x="5196618" y="2560472"/>
            <a:ext cx="2117834" cy="0"/>
          </a:xfrm>
          <a:prstGeom prst="line">
            <a:avLst/>
          </a:prstGeom>
          <a:noFill/>
          <a:ln w="76200">
            <a:solidFill>
              <a:srgbClr val="FF3300"/>
            </a:solidFill>
            <a:round/>
            <a:headEnd/>
            <a:tailEnd/>
          </a:ln>
          <a:extLst>
            <a:ext uri="{909E8E84-426E-40dd-AFC4-6F175D3DCCD1}">
              <a14:hiddenFill xmlns="" xmlns:a14="http://schemas.microsoft.com/office/drawing/2010/main">
                <a:noFill/>
              </a14:hiddenFill>
            </a:ext>
          </a:extLst>
        </p:spPr>
        <p:txBody>
          <a:bodyPr wrap="none" anchor="ctr"/>
          <a:lstStyle/>
          <a:p>
            <a:endParaRPr lang="en-US">
              <a:solidFill>
                <a:srgbClr val="2D3749"/>
              </a:solidFill>
            </a:endParaRPr>
          </a:p>
        </p:txBody>
      </p:sp>
      <p:sp>
        <p:nvSpPr>
          <p:cNvPr id="32" name="Rectangle 31"/>
          <p:cNvSpPr/>
          <p:nvPr/>
        </p:nvSpPr>
        <p:spPr>
          <a:xfrm>
            <a:off x="733926" y="1102056"/>
            <a:ext cx="7955280" cy="3657600"/>
          </a:xfrm>
          <a:prstGeom prst="rect">
            <a:avLst/>
          </a:prstGeom>
          <a:noFill/>
          <a:ln w="12700"/>
        </p:spPr>
        <p:style>
          <a:lnRef idx="2">
            <a:schemeClr val="dk1"/>
          </a:lnRef>
          <a:fillRef idx="1">
            <a:schemeClr val="lt1"/>
          </a:fillRef>
          <a:effectRef idx="0">
            <a:schemeClr val="dk1"/>
          </a:effectRef>
          <a:fontRef idx="minor">
            <a:schemeClr val="dk1"/>
          </a:fontRef>
        </p:style>
        <p:txBody>
          <a:bodyPr wrap="square" rtlCol="0" anchor="ctr">
            <a:spAutoFit/>
          </a:bodyPr>
          <a:lstStyle/>
          <a:p>
            <a:pPr defTabSz="858838">
              <a:lnSpc>
                <a:spcPct val="80000"/>
              </a:lnSpc>
              <a:spcAft>
                <a:spcPts val="1200"/>
              </a:spcAft>
            </a:pPr>
            <a:endParaRPr lang="en-US" sz="1400" b="1" kern="0" dirty="0">
              <a:solidFill>
                <a:srgbClr val="2D3749"/>
              </a:solidFill>
              <a:latin typeface="Bangla Sangam MN"/>
              <a:cs typeface="Bangla Sangam MN"/>
            </a:endParaRPr>
          </a:p>
        </p:txBody>
      </p:sp>
      <p:sp>
        <p:nvSpPr>
          <p:cNvPr id="33" name="TextBox 32"/>
          <p:cNvSpPr txBox="1"/>
          <p:nvPr/>
        </p:nvSpPr>
        <p:spPr>
          <a:xfrm>
            <a:off x="3441700" y="1148041"/>
            <a:ext cx="2150269" cy="276999"/>
          </a:xfrm>
          <a:prstGeom prst="rect">
            <a:avLst/>
          </a:prstGeom>
          <a:noFill/>
        </p:spPr>
        <p:txBody>
          <a:bodyPr wrap="none" lIns="0" tIns="0" rIns="0" bIns="0" rtlCol="0">
            <a:spAutoFit/>
          </a:bodyPr>
          <a:lstStyle/>
          <a:p>
            <a:pPr algn="ctr"/>
            <a:r>
              <a:rPr lang="en-US" b="1" dirty="0">
                <a:solidFill>
                  <a:srgbClr val="2D3749"/>
                </a:solidFill>
              </a:rPr>
              <a:t>GENERAL LEDGER</a:t>
            </a:r>
          </a:p>
        </p:txBody>
      </p:sp>
      <p:sp>
        <p:nvSpPr>
          <p:cNvPr id="34" name="Text Box 7"/>
          <p:cNvSpPr txBox="1">
            <a:spLocks noChangeArrowheads="1"/>
          </p:cNvSpPr>
          <p:nvPr/>
        </p:nvSpPr>
        <p:spPr bwMode="auto">
          <a:xfrm>
            <a:off x="241302" y="6500548"/>
            <a:ext cx="4384675" cy="400110"/>
          </a:xfrm>
          <a:prstGeom prst="rect">
            <a:avLst/>
          </a:prstGeom>
          <a:noFill/>
          <a:ln w="9525">
            <a:noFill/>
            <a:miter lim="800000"/>
            <a:headEnd/>
            <a:tailEnd/>
          </a:ln>
        </p:spPr>
        <p:txBody>
          <a:bodyPr wrap="square">
            <a:spAutoFit/>
          </a:bodyPr>
          <a:lstStyle/>
          <a:p>
            <a:r>
              <a:rPr lang="en-US" sz="2000" dirty="0">
                <a:solidFill>
                  <a:srgbClr val="3DB7E9"/>
                </a:solidFill>
                <a:latin typeface="Helvetica LT Std"/>
              </a:rPr>
              <a:t>LOS 22.d Describe</a:t>
            </a:r>
            <a:r>
              <a:rPr lang="de-DE" sz="2000" dirty="0">
                <a:solidFill>
                  <a:srgbClr val="3DB7E9"/>
                </a:solidFill>
                <a:latin typeface="Helvetica LT Std"/>
              </a:rPr>
              <a:t> </a:t>
            </a:r>
            <a:endParaRPr lang="en-US" sz="2000" dirty="0">
              <a:solidFill>
                <a:srgbClr val="3DB7E9"/>
              </a:solidFill>
              <a:latin typeface="Helvetica LT Std"/>
            </a:endParaRPr>
          </a:p>
        </p:txBody>
      </p:sp>
    </p:spTree>
    <p:extLst>
      <p:ext uri="{BB962C8B-B14F-4D97-AF65-F5344CB8AC3E}">
        <p14:creationId xmlns:p14="http://schemas.microsoft.com/office/powerpoint/2010/main" val="10896131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latin typeface="Helvetica LT Std"/>
              </a:rPr>
              <a:t>T ACCOUNT REMINDER</a:t>
            </a:r>
            <a:endParaRPr lang="en-US" dirty="0">
              <a:latin typeface="Helvetica LT Std"/>
            </a:endParaRPr>
          </a:p>
        </p:txBody>
      </p:sp>
      <p:cxnSp>
        <p:nvCxnSpPr>
          <p:cNvPr id="8" name="Straight Connector 7"/>
          <p:cNvCxnSpPr/>
          <p:nvPr/>
        </p:nvCxnSpPr>
        <p:spPr bwMode="auto">
          <a:xfrm>
            <a:off x="724530" y="1181100"/>
            <a:ext cx="2183141" cy="0"/>
          </a:xfrm>
          <a:prstGeom prst="line">
            <a:avLst/>
          </a:prstGeom>
          <a:ln w="38100">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bwMode="auto">
          <a:xfrm>
            <a:off x="1816100" y="1190652"/>
            <a:ext cx="0" cy="1784297"/>
          </a:xfrm>
          <a:prstGeom prst="line">
            <a:avLst/>
          </a:prstGeom>
          <a:ln w="38100">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3" name="Straight Connector 12"/>
          <p:cNvCxnSpPr/>
          <p:nvPr/>
        </p:nvCxnSpPr>
        <p:spPr bwMode="auto">
          <a:xfrm>
            <a:off x="6604000" y="1181100"/>
            <a:ext cx="1930400" cy="0"/>
          </a:xfrm>
          <a:prstGeom prst="line">
            <a:avLst/>
          </a:prstGeom>
          <a:ln w="38100">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bwMode="auto">
          <a:xfrm>
            <a:off x="7569200" y="1190652"/>
            <a:ext cx="0" cy="1793849"/>
          </a:xfrm>
          <a:prstGeom prst="line">
            <a:avLst/>
          </a:prstGeom>
          <a:ln w="38100">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bwMode="auto">
          <a:xfrm>
            <a:off x="3610605" y="1193800"/>
            <a:ext cx="2183141" cy="0"/>
          </a:xfrm>
          <a:prstGeom prst="line">
            <a:avLst/>
          </a:prstGeom>
          <a:ln w="38100">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bwMode="auto">
          <a:xfrm>
            <a:off x="4727575" y="1193800"/>
            <a:ext cx="0" cy="1784297"/>
          </a:xfrm>
          <a:prstGeom prst="line">
            <a:avLst/>
          </a:prstGeom>
          <a:ln w="38100">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bwMode="auto">
          <a:xfrm>
            <a:off x="724530" y="4064000"/>
            <a:ext cx="2095499" cy="0"/>
          </a:xfrm>
          <a:prstGeom prst="line">
            <a:avLst/>
          </a:prstGeom>
          <a:ln w="38100">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bwMode="auto">
          <a:xfrm>
            <a:off x="1816100" y="4064000"/>
            <a:ext cx="0" cy="1714500"/>
          </a:xfrm>
          <a:prstGeom prst="line">
            <a:avLst/>
          </a:prstGeom>
          <a:ln w="38100">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bwMode="auto">
          <a:xfrm>
            <a:off x="3712205" y="4102100"/>
            <a:ext cx="2028195" cy="0"/>
          </a:xfrm>
          <a:prstGeom prst="line">
            <a:avLst/>
          </a:prstGeom>
          <a:ln w="38100">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bwMode="auto">
          <a:xfrm>
            <a:off x="6705600" y="4102100"/>
            <a:ext cx="1828800" cy="0"/>
          </a:xfrm>
          <a:prstGeom prst="line">
            <a:avLst/>
          </a:prstGeom>
          <a:ln w="38100">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bwMode="auto">
          <a:xfrm>
            <a:off x="7670800" y="4114800"/>
            <a:ext cx="0" cy="1651000"/>
          </a:xfrm>
          <a:prstGeom prst="line">
            <a:avLst/>
          </a:prstGeom>
          <a:ln w="38100">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bwMode="auto">
          <a:xfrm>
            <a:off x="4740276" y="4102100"/>
            <a:ext cx="0" cy="1752600"/>
          </a:xfrm>
          <a:prstGeom prst="line">
            <a:avLst/>
          </a:prstGeom>
          <a:ln w="38100">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33" name="Rectangle 32"/>
          <p:cNvSpPr/>
          <p:nvPr/>
        </p:nvSpPr>
        <p:spPr>
          <a:xfrm>
            <a:off x="1401452" y="860251"/>
            <a:ext cx="817853" cy="323165"/>
          </a:xfrm>
          <a:prstGeom prst="rect">
            <a:avLst/>
          </a:prstGeom>
        </p:spPr>
        <p:txBody>
          <a:bodyPr wrap="none">
            <a:spAutoFit/>
          </a:bodyPr>
          <a:lstStyle/>
          <a:p>
            <a:r>
              <a:rPr lang="en-US" sz="1500" b="1" dirty="0">
                <a:solidFill>
                  <a:srgbClr val="2D3749"/>
                </a:solidFill>
                <a:latin typeface="Helvetica LT Std"/>
              </a:rPr>
              <a:t>Assets</a:t>
            </a:r>
          </a:p>
        </p:txBody>
      </p:sp>
      <p:sp>
        <p:nvSpPr>
          <p:cNvPr id="34" name="Rectangle 33"/>
          <p:cNvSpPr/>
          <p:nvPr/>
        </p:nvSpPr>
        <p:spPr>
          <a:xfrm>
            <a:off x="762000" y="1168623"/>
            <a:ext cx="2298700" cy="1569660"/>
          </a:xfrm>
          <a:prstGeom prst="rect">
            <a:avLst/>
          </a:prstGeom>
        </p:spPr>
        <p:txBody>
          <a:bodyPr wrap="square">
            <a:spAutoFit/>
          </a:bodyPr>
          <a:lstStyle/>
          <a:p>
            <a:r>
              <a:rPr lang="en-US" sz="1600" b="1" dirty="0">
                <a:solidFill>
                  <a:srgbClr val="2D3749"/>
                </a:solidFill>
                <a:latin typeface="Helvetica LT Std"/>
              </a:rPr>
              <a:t>Debits        Credits </a:t>
            </a:r>
          </a:p>
          <a:p>
            <a:endParaRPr lang="en-US" sz="1600" b="1" dirty="0">
              <a:solidFill>
                <a:srgbClr val="2D3749"/>
              </a:solidFill>
              <a:latin typeface="Helvetica LT Std"/>
            </a:endParaRPr>
          </a:p>
          <a:p>
            <a:r>
              <a:rPr lang="en-US" sz="1600" b="1" dirty="0">
                <a:solidFill>
                  <a:srgbClr val="2D3749"/>
                </a:solidFill>
                <a:latin typeface="Helvetica LT Std"/>
              </a:rPr>
              <a:t>Increase    Decrease </a:t>
            </a:r>
          </a:p>
          <a:p>
            <a:endParaRPr lang="en-US" sz="1600" b="1" dirty="0">
              <a:solidFill>
                <a:srgbClr val="2D3749"/>
              </a:solidFill>
              <a:latin typeface="Helvetica LT Std"/>
            </a:endParaRPr>
          </a:p>
          <a:p>
            <a:r>
              <a:rPr lang="en-US" sz="1600" b="1" dirty="0">
                <a:solidFill>
                  <a:srgbClr val="2D3749"/>
                </a:solidFill>
                <a:latin typeface="Helvetica LT Std"/>
              </a:rPr>
              <a:t>Normal </a:t>
            </a:r>
          </a:p>
          <a:p>
            <a:r>
              <a:rPr lang="en-US" sz="1600" b="1" dirty="0">
                <a:solidFill>
                  <a:srgbClr val="2D3749"/>
                </a:solidFill>
                <a:latin typeface="Helvetica LT Std"/>
              </a:rPr>
              <a:t>Balance </a:t>
            </a:r>
          </a:p>
        </p:txBody>
      </p:sp>
      <p:sp>
        <p:nvSpPr>
          <p:cNvPr id="35" name="Rectangle 34"/>
          <p:cNvSpPr/>
          <p:nvPr/>
        </p:nvSpPr>
        <p:spPr>
          <a:xfrm>
            <a:off x="3733800" y="1234183"/>
            <a:ext cx="2616200" cy="1569660"/>
          </a:xfrm>
          <a:prstGeom prst="rect">
            <a:avLst/>
          </a:prstGeom>
        </p:spPr>
        <p:txBody>
          <a:bodyPr wrap="square">
            <a:spAutoFit/>
          </a:bodyPr>
          <a:lstStyle/>
          <a:p>
            <a:r>
              <a:rPr lang="en-US" sz="1600" b="1" dirty="0">
                <a:solidFill>
                  <a:srgbClr val="1C1C1C"/>
                </a:solidFill>
                <a:latin typeface="Helvetica LT Std"/>
              </a:rPr>
              <a:t>D</a:t>
            </a:r>
            <a:r>
              <a:rPr lang="en-US" sz="1600" b="1" dirty="0">
                <a:solidFill>
                  <a:srgbClr val="333333"/>
                </a:solidFill>
                <a:latin typeface="Helvetica LT Std"/>
              </a:rPr>
              <a:t>e</a:t>
            </a:r>
            <a:r>
              <a:rPr lang="en-US" sz="1600" b="1" dirty="0">
                <a:solidFill>
                  <a:srgbClr val="464646"/>
                </a:solidFill>
                <a:latin typeface="Helvetica LT Std"/>
              </a:rPr>
              <a:t>b</a:t>
            </a:r>
            <a:r>
              <a:rPr lang="en-US" sz="1600" b="1" dirty="0">
                <a:solidFill>
                  <a:srgbClr val="333333"/>
                </a:solidFill>
                <a:latin typeface="Helvetica LT Std"/>
              </a:rPr>
              <a:t>its      Cred</a:t>
            </a:r>
            <a:r>
              <a:rPr lang="en-US" sz="1600" b="1" dirty="0">
                <a:solidFill>
                  <a:srgbClr val="464646"/>
                </a:solidFill>
                <a:latin typeface="Helvetica LT Std"/>
              </a:rPr>
              <a:t>i</a:t>
            </a:r>
            <a:r>
              <a:rPr lang="en-US" sz="1600" b="1" dirty="0">
                <a:solidFill>
                  <a:srgbClr val="333333"/>
                </a:solidFill>
                <a:latin typeface="Helvetica LT Std"/>
              </a:rPr>
              <a:t>ts </a:t>
            </a:r>
          </a:p>
          <a:p>
            <a:endParaRPr lang="en-US" sz="1600" b="1" dirty="0">
              <a:solidFill>
                <a:srgbClr val="464646"/>
              </a:solidFill>
              <a:latin typeface="Helvetica LT Std"/>
            </a:endParaRPr>
          </a:p>
          <a:p>
            <a:r>
              <a:rPr lang="en-US" sz="1600" b="1" dirty="0">
                <a:solidFill>
                  <a:srgbClr val="464646"/>
                </a:solidFill>
                <a:latin typeface="Helvetica LT Std"/>
              </a:rPr>
              <a:t>I</a:t>
            </a:r>
            <a:r>
              <a:rPr lang="en-US" sz="1600" b="1" dirty="0">
                <a:solidFill>
                  <a:srgbClr val="333333"/>
                </a:solidFill>
                <a:latin typeface="Helvetica LT Std"/>
              </a:rPr>
              <a:t>ncrease   Decreas</a:t>
            </a:r>
            <a:r>
              <a:rPr lang="en-US" sz="1600" b="1" dirty="0">
                <a:solidFill>
                  <a:srgbClr val="1C1C1C"/>
                </a:solidFill>
                <a:latin typeface="Helvetica LT Std"/>
              </a:rPr>
              <a:t>e </a:t>
            </a:r>
          </a:p>
          <a:p>
            <a:endParaRPr lang="en-US" sz="1600" b="1" dirty="0">
              <a:solidFill>
                <a:srgbClr val="1C1C1C"/>
              </a:solidFill>
              <a:latin typeface="Helvetica LT Std"/>
            </a:endParaRPr>
          </a:p>
          <a:p>
            <a:r>
              <a:rPr lang="en-US" sz="1600" b="1" dirty="0">
                <a:solidFill>
                  <a:srgbClr val="1C1C1C"/>
                </a:solidFill>
                <a:latin typeface="Helvetica LT Std"/>
              </a:rPr>
              <a:t>N</a:t>
            </a:r>
            <a:r>
              <a:rPr lang="en-US" sz="1600" b="1" dirty="0">
                <a:solidFill>
                  <a:srgbClr val="333333"/>
                </a:solidFill>
                <a:latin typeface="Helvetica LT Std"/>
              </a:rPr>
              <a:t>ormal</a:t>
            </a:r>
          </a:p>
          <a:p>
            <a:r>
              <a:rPr lang="en-US" sz="1600" b="1" dirty="0">
                <a:solidFill>
                  <a:srgbClr val="1C1C1C"/>
                </a:solidFill>
                <a:latin typeface="Helvetica LT Std"/>
              </a:rPr>
              <a:t>B</a:t>
            </a:r>
            <a:r>
              <a:rPr lang="en-US" sz="1600" b="1" dirty="0">
                <a:solidFill>
                  <a:srgbClr val="333333"/>
                </a:solidFill>
                <a:latin typeface="Helvetica LT Std"/>
              </a:rPr>
              <a:t>ala</a:t>
            </a:r>
            <a:r>
              <a:rPr lang="en-US" sz="1600" b="1" dirty="0">
                <a:solidFill>
                  <a:srgbClr val="464646"/>
                </a:solidFill>
                <a:latin typeface="Helvetica LT Std"/>
              </a:rPr>
              <a:t>n</a:t>
            </a:r>
            <a:r>
              <a:rPr lang="en-US" sz="1600" b="1" dirty="0">
                <a:solidFill>
                  <a:srgbClr val="333333"/>
                </a:solidFill>
                <a:latin typeface="Helvetica LT Std"/>
              </a:rPr>
              <a:t>ce </a:t>
            </a:r>
            <a:endParaRPr lang="en-US" sz="1600" b="1" dirty="0">
              <a:solidFill>
                <a:srgbClr val="2D3749"/>
              </a:solidFill>
              <a:latin typeface="Helvetica LT Std"/>
            </a:endParaRPr>
          </a:p>
        </p:txBody>
      </p:sp>
      <p:sp>
        <p:nvSpPr>
          <p:cNvPr id="36" name="Rectangle 35"/>
          <p:cNvSpPr/>
          <p:nvPr/>
        </p:nvSpPr>
        <p:spPr>
          <a:xfrm>
            <a:off x="6555746" y="1209070"/>
            <a:ext cx="2276560" cy="1569660"/>
          </a:xfrm>
          <a:prstGeom prst="rect">
            <a:avLst/>
          </a:prstGeom>
        </p:spPr>
        <p:txBody>
          <a:bodyPr wrap="square">
            <a:spAutoFit/>
          </a:bodyPr>
          <a:lstStyle/>
          <a:p>
            <a:r>
              <a:rPr lang="en-US" sz="1600" b="1" dirty="0">
                <a:solidFill>
                  <a:srgbClr val="1C1C1C"/>
                </a:solidFill>
                <a:latin typeface="Helvetica LT Std"/>
              </a:rPr>
              <a:t>D</a:t>
            </a:r>
            <a:r>
              <a:rPr lang="en-US" sz="1600" b="1" dirty="0">
                <a:solidFill>
                  <a:srgbClr val="333333"/>
                </a:solidFill>
                <a:latin typeface="Helvetica LT Std"/>
              </a:rPr>
              <a:t>e</a:t>
            </a:r>
            <a:r>
              <a:rPr lang="en-US" sz="1600" b="1" dirty="0">
                <a:solidFill>
                  <a:srgbClr val="464646"/>
                </a:solidFill>
                <a:latin typeface="Helvetica LT Std"/>
              </a:rPr>
              <a:t>b</a:t>
            </a:r>
            <a:r>
              <a:rPr lang="en-US" sz="1600" b="1" dirty="0">
                <a:solidFill>
                  <a:srgbClr val="333333"/>
                </a:solidFill>
                <a:latin typeface="Helvetica LT Std"/>
              </a:rPr>
              <a:t>its       Cred</a:t>
            </a:r>
            <a:r>
              <a:rPr lang="en-US" sz="1600" b="1" dirty="0">
                <a:solidFill>
                  <a:srgbClr val="464646"/>
                </a:solidFill>
                <a:latin typeface="Helvetica LT Std"/>
              </a:rPr>
              <a:t>i</a:t>
            </a:r>
            <a:r>
              <a:rPr lang="en-US" sz="1600" b="1" dirty="0">
                <a:solidFill>
                  <a:srgbClr val="333333"/>
                </a:solidFill>
                <a:latin typeface="Helvetica LT Std"/>
              </a:rPr>
              <a:t>ts </a:t>
            </a:r>
          </a:p>
          <a:p>
            <a:endParaRPr lang="en-US" sz="1600" b="1" dirty="0">
              <a:solidFill>
                <a:srgbClr val="464646"/>
              </a:solidFill>
              <a:latin typeface="Helvetica LT Std"/>
            </a:endParaRPr>
          </a:p>
          <a:p>
            <a:r>
              <a:rPr lang="en-US" sz="1600" b="1" dirty="0">
                <a:solidFill>
                  <a:srgbClr val="464646"/>
                </a:solidFill>
                <a:latin typeface="Helvetica LT Std"/>
              </a:rPr>
              <a:t>I</a:t>
            </a:r>
            <a:r>
              <a:rPr lang="en-US" sz="1600" b="1" dirty="0">
                <a:solidFill>
                  <a:srgbClr val="333333"/>
                </a:solidFill>
                <a:latin typeface="Helvetica LT Std"/>
              </a:rPr>
              <a:t>ncrease   Decreas</a:t>
            </a:r>
            <a:r>
              <a:rPr lang="en-US" sz="1600" b="1" dirty="0">
                <a:solidFill>
                  <a:srgbClr val="1C1C1C"/>
                </a:solidFill>
                <a:latin typeface="Helvetica LT Std"/>
              </a:rPr>
              <a:t>e </a:t>
            </a:r>
          </a:p>
          <a:p>
            <a:endParaRPr lang="en-US" sz="1600" b="1" dirty="0">
              <a:solidFill>
                <a:srgbClr val="1C1C1C"/>
              </a:solidFill>
              <a:latin typeface="Helvetica LT Std"/>
            </a:endParaRPr>
          </a:p>
          <a:p>
            <a:r>
              <a:rPr lang="en-US" sz="1600" b="1" dirty="0">
                <a:solidFill>
                  <a:srgbClr val="1C1C1C"/>
                </a:solidFill>
                <a:latin typeface="Helvetica LT Std"/>
              </a:rPr>
              <a:t>N</a:t>
            </a:r>
            <a:r>
              <a:rPr lang="en-US" sz="1600" b="1" dirty="0">
                <a:solidFill>
                  <a:srgbClr val="333333"/>
                </a:solidFill>
                <a:latin typeface="Helvetica LT Std"/>
              </a:rPr>
              <a:t>ormal</a:t>
            </a:r>
          </a:p>
          <a:p>
            <a:r>
              <a:rPr lang="en-US" sz="1600" b="1" dirty="0">
                <a:solidFill>
                  <a:srgbClr val="1C1C1C"/>
                </a:solidFill>
                <a:latin typeface="Helvetica LT Std"/>
              </a:rPr>
              <a:t>B</a:t>
            </a:r>
            <a:r>
              <a:rPr lang="en-US" sz="1600" b="1" dirty="0">
                <a:solidFill>
                  <a:srgbClr val="333333"/>
                </a:solidFill>
                <a:latin typeface="Helvetica LT Std"/>
              </a:rPr>
              <a:t>ala</a:t>
            </a:r>
            <a:r>
              <a:rPr lang="en-US" sz="1600" b="1" dirty="0">
                <a:solidFill>
                  <a:srgbClr val="464646"/>
                </a:solidFill>
                <a:latin typeface="Helvetica LT Std"/>
              </a:rPr>
              <a:t>n</a:t>
            </a:r>
            <a:r>
              <a:rPr lang="en-US" sz="1600" b="1" dirty="0">
                <a:solidFill>
                  <a:srgbClr val="333333"/>
                </a:solidFill>
                <a:latin typeface="Helvetica LT Std"/>
              </a:rPr>
              <a:t>ce </a:t>
            </a:r>
            <a:endParaRPr lang="en-US" sz="1600" b="1" dirty="0">
              <a:solidFill>
                <a:srgbClr val="2D3749"/>
              </a:solidFill>
              <a:latin typeface="Helvetica LT Std"/>
            </a:endParaRPr>
          </a:p>
        </p:txBody>
      </p:sp>
      <p:sp>
        <p:nvSpPr>
          <p:cNvPr id="37" name="Rectangle 36"/>
          <p:cNvSpPr/>
          <p:nvPr/>
        </p:nvSpPr>
        <p:spPr>
          <a:xfrm>
            <a:off x="4127420" y="830069"/>
            <a:ext cx="1197764" cy="338554"/>
          </a:xfrm>
          <a:prstGeom prst="rect">
            <a:avLst/>
          </a:prstGeom>
        </p:spPr>
        <p:txBody>
          <a:bodyPr wrap="none">
            <a:spAutoFit/>
          </a:bodyPr>
          <a:lstStyle/>
          <a:p>
            <a:r>
              <a:rPr lang="en-US" sz="1600" b="1" dirty="0">
                <a:solidFill>
                  <a:srgbClr val="2D3749"/>
                </a:solidFill>
                <a:latin typeface="Helvetica LT Std"/>
              </a:rPr>
              <a:t>Expenses </a:t>
            </a:r>
          </a:p>
        </p:txBody>
      </p:sp>
      <p:sp>
        <p:nvSpPr>
          <p:cNvPr id="38" name="Rectangle 37"/>
          <p:cNvSpPr/>
          <p:nvPr/>
        </p:nvSpPr>
        <p:spPr>
          <a:xfrm>
            <a:off x="6642504" y="845749"/>
            <a:ext cx="1853392" cy="338554"/>
          </a:xfrm>
          <a:prstGeom prst="rect">
            <a:avLst/>
          </a:prstGeom>
        </p:spPr>
        <p:txBody>
          <a:bodyPr wrap="none">
            <a:spAutoFit/>
          </a:bodyPr>
          <a:lstStyle/>
          <a:p>
            <a:r>
              <a:rPr lang="en-US" sz="1600" b="1" dirty="0">
                <a:solidFill>
                  <a:srgbClr val="2D3749"/>
                </a:solidFill>
                <a:latin typeface="Helvetica LT Std"/>
              </a:rPr>
              <a:t>Owner's Drawing</a:t>
            </a:r>
          </a:p>
        </p:txBody>
      </p:sp>
      <p:sp>
        <p:nvSpPr>
          <p:cNvPr id="39" name="Rectangle 38"/>
          <p:cNvSpPr/>
          <p:nvPr/>
        </p:nvSpPr>
        <p:spPr>
          <a:xfrm>
            <a:off x="1305786" y="3742505"/>
            <a:ext cx="1191352" cy="338554"/>
          </a:xfrm>
          <a:prstGeom prst="rect">
            <a:avLst/>
          </a:prstGeom>
        </p:spPr>
        <p:txBody>
          <a:bodyPr wrap="none">
            <a:spAutoFit/>
          </a:bodyPr>
          <a:lstStyle/>
          <a:p>
            <a:r>
              <a:rPr lang="en-US" sz="1600" b="1" dirty="0">
                <a:solidFill>
                  <a:srgbClr val="2D3749"/>
                </a:solidFill>
                <a:latin typeface="Helvetica LT Std"/>
              </a:rPr>
              <a:t>Liabilities </a:t>
            </a:r>
          </a:p>
        </p:txBody>
      </p:sp>
      <p:sp>
        <p:nvSpPr>
          <p:cNvPr id="40" name="Rectangle 39"/>
          <p:cNvSpPr/>
          <p:nvPr/>
        </p:nvSpPr>
        <p:spPr>
          <a:xfrm>
            <a:off x="4150663" y="3763545"/>
            <a:ext cx="1151277" cy="338554"/>
          </a:xfrm>
          <a:prstGeom prst="rect">
            <a:avLst/>
          </a:prstGeom>
        </p:spPr>
        <p:txBody>
          <a:bodyPr wrap="none">
            <a:spAutoFit/>
          </a:bodyPr>
          <a:lstStyle/>
          <a:p>
            <a:r>
              <a:rPr lang="en-US" sz="1600" b="1" dirty="0">
                <a:solidFill>
                  <a:srgbClr val="2D3749"/>
                </a:solidFill>
                <a:latin typeface="Helvetica LT Std"/>
              </a:rPr>
              <a:t>Revenues</a:t>
            </a:r>
          </a:p>
        </p:txBody>
      </p:sp>
      <p:sp>
        <p:nvSpPr>
          <p:cNvPr id="41" name="Rectangle 40"/>
          <p:cNvSpPr/>
          <p:nvPr/>
        </p:nvSpPr>
        <p:spPr>
          <a:xfrm>
            <a:off x="6761034" y="3738006"/>
            <a:ext cx="1786066" cy="338554"/>
          </a:xfrm>
          <a:prstGeom prst="rect">
            <a:avLst/>
          </a:prstGeom>
        </p:spPr>
        <p:txBody>
          <a:bodyPr wrap="none">
            <a:spAutoFit/>
          </a:bodyPr>
          <a:lstStyle/>
          <a:p>
            <a:r>
              <a:rPr lang="en-US" sz="1600" b="1" dirty="0">
                <a:solidFill>
                  <a:srgbClr val="2D3749"/>
                </a:solidFill>
                <a:latin typeface="Helvetica LT Std"/>
              </a:rPr>
              <a:t>Owner's Capital</a:t>
            </a:r>
          </a:p>
        </p:txBody>
      </p:sp>
      <p:sp>
        <p:nvSpPr>
          <p:cNvPr id="42" name="Rectangle 41"/>
          <p:cNvSpPr/>
          <p:nvPr/>
        </p:nvSpPr>
        <p:spPr>
          <a:xfrm>
            <a:off x="680082" y="4091410"/>
            <a:ext cx="2463800" cy="1569660"/>
          </a:xfrm>
          <a:prstGeom prst="rect">
            <a:avLst/>
          </a:prstGeom>
        </p:spPr>
        <p:txBody>
          <a:bodyPr wrap="square">
            <a:spAutoFit/>
          </a:bodyPr>
          <a:lstStyle/>
          <a:p>
            <a:r>
              <a:rPr lang="en-US" sz="1600" b="1" dirty="0">
                <a:solidFill>
                  <a:srgbClr val="2D3749"/>
                </a:solidFill>
                <a:latin typeface="Helvetica LT Std"/>
              </a:rPr>
              <a:t>Debits         Credits</a:t>
            </a:r>
          </a:p>
          <a:p>
            <a:endParaRPr lang="en-US" sz="1600" b="1" dirty="0">
              <a:solidFill>
                <a:srgbClr val="2D3749"/>
              </a:solidFill>
              <a:latin typeface="Helvetica LT Std"/>
            </a:endParaRPr>
          </a:p>
          <a:p>
            <a:r>
              <a:rPr lang="en-US" sz="1600" b="1" dirty="0">
                <a:solidFill>
                  <a:srgbClr val="2D3749"/>
                </a:solidFill>
                <a:latin typeface="Helvetica LT Std"/>
              </a:rPr>
              <a:t>Decrease    Increase </a:t>
            </a:r>
          </a:p>
          <a:p>
            <a:endParaRPr lang="en-US" sz="1600" b="1" dirty="0">
              <a:solidFill>
                <a:srgbClr val="2D3749"/>
              </a:solidFill>
              <a:latin typeface="Helvetica LT Std"/>
            </a:endParaRPr>
          </a:p>
          <a:p>
            <a:r>
              <a:rPr lang="en-US" sz="1600" b="1" dirty="0">
                <a:solidFill>
                  <a:srgbClr val="2D3749"/>
                </a:solidFill>
                <a:latin typeface="Helvetica LT Std"/>
              </a:rPr>
              <a:t>                    Normal </a:t>
            </a:r>
          </a:p>
          <a:p>
            <a:r>
              <a:rPr lang="en-US" sz="1600" b="1" dirty="0">
                <a:solidFill>
                  <a:srgbClr val="2D3749"/>
                </a:solidFill>
                <a:latin typeface="Helvetica LT Std"/>
              </a:rPr>
              <a:t>                    Balance </a:t>
            </a:r>
          </a:p>
        </p:txBody>
      </p:sp>
      <p:sp>
        <p:nvSpPr>
          <p:cNvPr id="43" name="Rectangle 42"/>
          <p:cNvSpPr/>
          <p:nvPr/>
        </p:nvSpPr>
        <p:spPr>
          <a:xfrm>
            <a:off x="3610605" y="4154641"/>
            <a:ext cx="2463800" cy="1569660"/>
          </a:xfrm>
          <a:prstGeom prst="rect">
            <a:avLst/>
          </a:prstGeom>
        </p:spPr>
        <p:txBody>
          <a:bodyPr wrap="square">
            <a:spAutoFit/>
          </a:bodyPr>
          <a:lstStyle/>
          <a:p>
            <a:r>
              <a:rPr lang="en-US" sz="1600" b="1" dirty="0">
                <a:solidFill>
                  <a:srgbClr val="2D3749"/>
                </a:solidFill>
                <a:latin typeface="Helvetica LT Std"/>
              </a:rPr>
              <a:t>Debits         Credits</a:t>
            </a:r>
          </a:p>
          <a:p>
            <a:endParaRPr lang="en-US" sz="1600" b="1" dirty="0">
              <a:solidFill>
                <a:srgbClr val="2D3749"/>
              </a:solidFill>
              <a:latin typeface="Helvetica LT Std"/>
            </a:endParaRPr>
          </a:p>
          <a:p>
            <a:r>
              <a:rPr lang="en-US" sz="1600" b="1" dirty="0">
                <a:solidFill>
                  <a:srgbClr val="2D3749"/>
                </a:solidFill>
                <a:latin typeface="Helvetica LT Std"/>
              </a:rPr>
              <a:t>Decrease    Increase </a:t>
            </a:r>
          </a:p>
          <a:p>
            <a:endParaRPr lang="en-US" sz="1600" b="1" dirty="0">
              <a:solidFill>
                <a:srgbClr val="2D3749"/>
              </a:solidFill>
              <a:latin typeface="Helvetica LT Std"/>
            </a:endParaRPr>
          </a:p>
          <a:p>
            <a:r>
              <a:rPr lang="en-US" sz="1600" b="1" dirty="0">
                <a:solidFill>
                  <a:srgbClr val="2D3749"/>
                </a:solidFill>
                <a:latin typeface="Helvetica LT Std"/>
              </a:rPr>
              <a:t>                    Normal </a:t>
            </a:r>
          </a:p>
          <a:p>
            <a:r>
              <a:rPr lang="en-US" sz="1600" b="1" dirty="0">
                <a:solidFill>
                  <a:srgbClr val="2D3749"/>
                </a:solidFill>
                <a:latin typeface="Helvetica LT Std"/>
              </a:rPr>
              <a:t>                    Balance </a:t>
            </a:r>
          </a:p>
        </p:txBody>
      </p:sp>
      <p:sp>
        <p:nvSpPr>
          <p:cNvPr id="44" name="Rectangle 43"/>
          <p:cNvSpPr/>
          <p:nvPr/>
        </p:nvSpPr>
        <p:spPr>
          <a:xfrm>
            <a:off x="6555746" y="4102099"/>
            <a:ext cx="2463800" cy="1569660"/>
          </a:xfrm>
          <a:prstGeom prst="rect">
            <a:avLst/>
          </a:prstGeom>
        </p:spPr>
        <p:txBody>
          <a:bodyPr wrap="square">
            <a:spAutoFit/>
          </a:bodyPr>
          <a:lstStyle/>
          <a:p>
            <a:r>
              <a:rPr lang="en-US" sz="1600" b="1" dirty="0">
                <a:solidFill>
                  <a:srgbClr val="2D3749"/>
                </a:solidFill>
                <a:latin typeface="Helvetica LT Std"/>
              </a:rPr>
              <a:t>Debits         Credits</a:t>
            </a:r>
          </a:p>
          <a:p>
            <a:endParaRPr lang="en-US" sz="1600" b="1" dirty="0">
              <a:solidFill>
                <a:srgbClr val="2D3749"/>
              </a:solidFill>
              <a:latin typeface="Helvetica LT Std"/>
            </a:endParaRPr>
          </a:p>
          <a:p>
            <a:r>
              <a:rPr lang="en-US" sz="1600" b="1" dirty="0">
                <a:solidFill>
                  <a:srgbClr val="2D3749"/>
                </a:solidFill>
                <a:latin typeface="Helvetica LT Std"/>
              </a:rPr>
              <a:t>Decrease    Increase </a:t>
            </a:r>
          </a:p>
          <a:p>
            <a:endParaRPr lang="en-US" sz="1600" b="1" dirty="0">
              <a:solidFill>
                <a:srgbClr val="2D3749"/>
              </a:solidFill>
              <a:latin typeface="Helvetica LT Std"/>
            </a:endParaRPr>
          </a:p>
          <a:p>
            <a:r>
              <a:rPr lang="en-US" sz="1600" b="1" dirty="0">
                <a:solidFill>
                  <a:srgbClr val="2D3749"/>
                </a:solidFill>
                <a:latin typeface="Helvetica LT Std"/>
              </a:rPr>
              <a:t>                    Normal </a:t>
            </a:r>
          </a:p>
          <a:p>
            <a:r>
              <a:rPr lang="en-US" sz="1600" b="1" dirty="0">
                <a:solidFill>
                  <a:srgbClr val="2D3749"/>
                </a:solidFill>
                <a:latin typeface="Helvetica LT Std"/>
              </a:rPr>
              <a:t>                    Balance </a:t>
            </a:r>
          </a:p>
        </p:txBody>
      </p:sp>
      <p:sp>
        <p:nvSpPr>
          <p:cNvPr id="45" name="Text Box 7"/>
          <p:cNvSpPr txBox="1">
            <a:spLocks noChangeArrowheads="1"/>
          </p:cNvSpPr>
          <p:nvPr/>
        </p:nvSpPr>
        <p:spPr bwMode="auto">
          <a:xfrm>
            <a:off x="241302" y="6500548"/>
            <a:ext cx="4384675" cy="400110"/>
          </a:xfrm>
          <a:prstGeom prst="rect">
            <a:avLst/>
          </a:prstGeom>
          <a:noFill/>
          <a:ln w="9525">
            <a:noFill/>
            <a:miter lim="800000"/>
            <a:headEnd/>
            <a:tailEnd/>
          </a:ln>
        </p:spPr>
        <p:txBody>
          <a:bodyPr wrap="square">
            <a:spAutoFit/>
          </a:bodyPr>
          <a:lstStyle/>
          <a:p>
            <a:r>
              <a:rPr lang="en-US" sz="2000" dirty="0">
                <a:solidFill>
                  <a:srgbClr val="3DB7E9"/>
                </a:solidFill>
                <a:latin typeface="Helvetica LT Std"/>
              </a:rPr>
              <a:t>LOS 22.d Describe</a:t>
            </a:r>
            <a:r>
              <a:rPr lang="de-DE" sz="2000" dirty="0">
                <a:solidFill>
                  <a:srgbClr val="3DB7E9"/>
                </a:solidFill>
                <a:latin typeface="Helvetica LT Std"/>
              </a:rPr>
              <a:t> </a:t>
            </a:r>
            <a:endParaRPr lang="en-US" sz="2000" dirty="0">
              <a:solidFill>
                <a:srgbClr val="3DB7E9"/>
              </a:solidFill>
              <a:latin typeface="Helvetica LT Std"/>
            </a:endParaRPr>
          </a:p>
        </p:txBody>
      </p:sp>
    </p:spTree>
    <p:extLst>
      <p:ext uri="{BB962C8B-B14F-4D97-AF65-F5344CB8AC3E}">
        <p14:creationId xmlns:p14="http://schemas.microsoft.com/office/powerpoint/2010/main" val="38803850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latin typeface="Helvetica LT Std"/>
              </a:rPr>
              <a:t>3.2. ACCOUNTING EQUATIONS A = L + E: Practice Q</a:t>
            </a:r>
            <a:endParaRPr lang="en-US" dirty="0">
              <a:latin typeface="Helvetica LT Std"/>
            </a:endParaRPr>
          </a:p>
        </p:txBody>
      </p:sp>
      <p:pic>
        <p:nvPicPr>
          <p:cNvPr id="14" name="Picture 13"/>
          <p:cNvPicPr>
            <a:picLocks noChangeAspect="1"/>
          </p:cNvPicPr>
          <p:nvPr/>
        </p:nvPicPr>
        <p:blipFill>
          <a:blip r:embed="rId3"/>
          <a:stretch>
            <a:fillRect/>
          </a:stretch>
        </p:blipFill>
        <p:spPr>
          <a:xfrm>
            <a:off x="7070331" y="1001391"/>
            <a:ext cx="2530871" cy="2414588"/>
          </a:xfrm>
          <a:prstGeom prst="rect">
            <a:avLst/>
          </a:prstGeom>
        </p:spPr>
      </p:pic>
      <p:sp>
        <p:nvSpPr>
          <p:cNvPr id="2" name="Rectangle 1"/>
          <p:cNvSpPr/>
          <p:nvPr/>
        </p:nvSpPr>
        <p:spPr>
          <a:xfrm>
            <a:off x="241302" y="1001391"/>
            <a:ext cx="7190263" cy="1754326"/>
          </a:xfrm>
          <a:prstGeom prst="rect">
            <a:avLst/>
          </a:prstGeom>
        </p:spPr>
        <p:txBody>
          <a:bodyPr wrap="square">
            <a:spAutoFit/>
          </a:bodyPr>
          <a:lstStyle/>
          <a:p>
            <a:r>
              <a:rPr lang="en-CA" dirty="0">
                <a:solidFill>
                  <a:srgbClr val="2D3749"/>
                </a:solidFill>
              </a:rPr>
              <a:t>The collection of all business transactions sorted by account in an accounting system is referred to as:</a:t>
            </a:r>
          </a:p>
          <a:p>
            <a:endParaRPr lang="en-CA" dirty="0">
              <a:solidFill>
                <a:srgbClr val="2D3749"/>
              </a:solidFill>
            </a:endParaRPr>
          </a:p>
          <a:p>
            <a:pPr marL="800100" lvl="1" indent="-342900">
              <a:buFont typeface="+mj-lt"/>
              <a:buAutoNum type="alphaUcPeriod"/>
            </a:pPr>
            <a:r>
              <a:rPr lang="en-CA" dirty="0">
                <a:solidFill>
                  <a:srgbClr val="2D3749"/>
                </a:solidFill>
              </a:rPr>
              <a:t>a trial balance.</a:t>
            </a:r>
          </a:p>
          <a:p>
            <a:pPr marL="800100" lvl="1" indent="-342900">
              <a:buFont typeface="+mj-lt"/>
              <a:buAutoNum type="alphaUcPeriod"/>
            </a:pPr>
            <a:r>
              <a:rPr lang="en-CA" dirty="0">
                <a:solidFill>
                  <a:srgbClr val="2D3749"/>
                </a:solidFill>
              </a:rPr>
              <a:t>a general ledger.</a:t>
            </a:r>
          </a:p>
          <a:p>
            <a:pPr marL="800100" lvl="1" indent="-342900">
              <a:buFont typeface="+mj-lt"/>
              <a:buAutoNum type="alphaUcPeriod"/>
            </a:pPr>
            <a:r>
              <a:rPr lang="en-CA" dirty="0">
                <a:solidFill>
                  <a:srgbClr val="2D3749"/>
                </a:solidFill>
              </a:rPr>
              <a:t>a general journal.</a:t>
            </a:r>
          </a:p>
        </p:txBody>
      </p:sp>
      <p:sp>
        <p:nvSpPr>
          <p:cNvPr id="5" name="Text Box 7"/>
          <p:cNvSpPr txBox="1">
            <a:spLocks noChangeArrowheads="1"/>
          </p:cNvSpPr>
          <p:nvPr/>
        </p:nvSpPr>
        <p:spPr bwMode="auto">
          <a:xfrm>
            <a:off x="241302" y="6500548"/>
            <a:ext cx="4384675" cy="400110"/>
          </a:xfrm>
          <a:prstGeom prst="rect">
            <a:avLst/>
          </a:prstGeom>
          <a:noFill/>
          <a:ln w="9525">
            <a:noFill/>
            <a:miter lim="800000"/>
            <a:headEnd/>
            <a:tailEnd/>
          </a:ln>
        </p:spPr>
        <p:txBody>
          <a:bodyPr wrap="square">
            <a:spAutoFit/>
          </a:bodyPr>
          <a:lstStyle/>
          <a:p>
            <a:r>
              <a:rPr lang="en-US" sz="2000" dirty="0">
                <a:solidFill>
                  <a:srgbClr val="3DB7E9"/>
                </a:solidFill>
                <a:latin typeface="Helvetica LT Std"/>
              </a:rPr>
              <a:t>LOS 22.d Describe</a:t>
            </a:r>
            <a:r>
              <a:rPr lang="de-DE" sz="2000" dirty="0">
                <a:solidFill>
                  <a:srgbClr val="3DB7E9"/>
                </a:solidFill>
                <a:latin typeface="Helvetica LT Std"/>
              </a:rPr>
              <a:t> </a:t>
            </a:r>
            <a:endParaRPr lang="en-US" sz="2000" dirty="0">
              <a:solidFill>
                <a:srgbClr val="3DB7E9"/>
              </a:solidFill>
              <a:latin typeface="Helvetica LT Std"/>
            </a:endParaRPr>
          </a:p>
        </p:txBody>
      </p:sp>
    </p:spTree>
    <p:extLst>
      <p:ext uri="{BB962C8B-B14F-4D97-AF65-F5344CB8AC3E}">
        <p14:creationId xmlns:p14="http://schemas.microsoft.com/office/powerpoint/2010/main" val="1654989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latin typeface="Helvetica LT Std"/>
              </a:rPr>
              <a:t>3.2. ACCOUNTING EQUATIONS A = L + E: Practice Q</a:t>
            </a:r>
            <a:endParaRPr lang="en-US" dirty="0">
              <a:latin typeface="Helvetica LT Std"/>
            </a:endParaRPr>
          </a:p>
        </p:txBody>
      </p:sp>
      <p:pic>
        <p:nvPicPr>
          <p:cNvPr id="14" name="Picture 13"/>
          <p:cNvPicPr>
            <a:picLocks noChangeAspect="1"/>
          </p:cNvPicPr>
          <p:nvPr/>
        </p:nvPicPr>
        <p:blipFill>
          <a:blip r:embed="rId3"/>
          <a:stretch>
            <a:fillRect/>
          </a:stretch>
        </p:blipFill>
        <p:spPr>
          <a:xfrm>
            <a:off x="7070331" y="1001391"/>
            <a:ext cx="2530871" cy="2414588"/>
          </a:xfrm>
          <a:prstGeom prst="rect">
            <a:avLst/>
          </a:prstGeom>
        </p:spPr>
      </p:pic>
      <p:sp>
        <p:nvSpPr>
          <p:cNvPr id="2" name="Rectangle 1"/>
          <p:cNvSpPr/>
          <p:nvPr/>
        </p:nvSpPr>
        <p:spPr>
          <a:xfrm>
            <a:off x="241302" y="1001391"/>
            <a:ext cx="7190263" cy="1754326"/>
          </a:xfrm>
          <a:prstGeom prst="rect">
            <a:avLst/>
          </a:prstGeom>
        </p:spPr>
        <p:txBody>
          <a:bodyPr wrap="square">
            <a:spAutoFit/>
          </a:bodyPr>
          <a:lstStyle/>
          <a:p>
            <a:r>
              <a:rPr lang="en-CA" dirty="0">
                <a:solidFill>
                  <a:srgbClr val="2D3749"/>
                </a:solidFill>
                <a:latin typeface="Helvetica LT Std" charset="0"/>
                <a:ea typeface="Helvetica LT Std" charset="0"/>
                <a:cs typeface="Helvetica LT Std" charset="0"/>
              </a:rPr>
              <a:t>The collection of all business transactions sorted by account in an accounting system is referred to as:</a:t>
            </a:r>
          </a:p>
          <a:p>
            <a:endParaRPr lang="en-CA" dirty="0">
              <a:solidFill>
                <a:srgbClr val="2D3749"/>
              </a:solidFill>
              <a:latin typeface="Helvetica LT Std" charset="0"/>
              <a:ea typeface="Helvetica LT Std" charset="0"/>
              <a:cs typeface="Helvetica LT Std" charset="0"/>
            </a:endParaRPr>
          </a:p>
          <a:p>
            <a:pPr marL="800100" lvl="1" indent="-342900">
              <a:buFont typeface="+mj-lt"/>
              <a:buAutoNum type="alphaUcPeriod"/>
            </a:pPr>
            <a:r>
              <a:rPr lang="en-CA" dirty="0">
                <a:solidFill>
                  <a:srgbClr val="2D3749"/>
                </a:solidFill>
                <a:latin typeface="Helvetica LT Std" charset="0"/>
                <a:ea typeface="Helvetica LT Std" charset="0"/>
                <a:cs typeface="Helvetica LT Std" charset="0"/>
              </a:rPr>
              <a:t>a trial balance.</a:t>
            </a:r>
          </a:p>
          <a:p>
            <a:pPr marL="800100" lvl="1" indent="-342900">
              <a:buFont typeface="+mj-lt"/>
              <a:buAutoNum type="alphaUcPeriod"/>
            </a:pPr>
            <a:r>
              <a:rPr lang="en-CA" dirty="0">
                <a:solidFill>
                  <a:srgbClr val="2D3749"/>
                </a:solidFill>
                <a:latin typeface="Helvetica LT Std" charset="0"/>
                <a:ea typeface="Helvetica LT Std" charset="0"/>
                <a:cs typeface="Helvetica LT Std" charset="0"/>
              </a:rPr>
              <a:t>a general ledger.</a:t>
            </a:r>
          </a:p>
          <a:p>
            <a:pPr marL="800100" lvl="1" indent="-342900">
              <a:buFont typeface="+mj-lt"/>
              <a:buAutoNum type="alphaUcPeriod"/>
            </a:pPr>
            <a:r>
              <a:rPr lang="en-CA" dirty="0">
                <a:solidFill>
                  <a:srgbClr val="2D3749"/>
                </a:solidFill>
                <a:latin typeface="Helvetica LT Std" charset="0"/>
                <a:ea typeface="Helvetica LT Std" charset="0"/>
                <a:cs typeface="Helvetica LT Std" charset="0"/>
              </a:rPr>
              <a:t>a general journal.</a:t>
            </a:r>
          </a:p>
        </p:txBody>
      </p:sp>
      <p:sp>
        <p:nvSpPr>
          <p:cNvPr id="4" name="Rectangle 3"/>
          <p:cNvSpPr/>
          <p:nvPr/>
        </p:nvSpPr>
        <p:spPr>
          <a:xfrm>
            <a:off x="483926" y="3956576"/>
            <a:ext cx="9117276" cy="923330"/>
          </a:xfrm>
          <a:prstGeom prst="rect">
            <a:avLst/>
          </a:prstGeom>
        </p:spPr>
        <p:txBody>
          <a:bodyPr wrap="square">
            <a:spAutoFit/>
          </a:bodyPr>
          <a:lstStyle/>
          <a:p>
            <a:r>
              <a:rPr lang="en-CA" dirty="0">
                <a:solidFill>
                  <a:srgbClr val="2D3749"/>
                </a:solidFill>
                <a:latin typeface="Helvetica LT Std" charset="0"/>
                <a:ea typeface="Helvetica LT Std" charset="0"/>
                <a:cs typeface="Helvetica LT Std" charset="0"/>
              </a:rPr>
              <a:t>B is correct. The general ledger is the collection of all business transactions sorted by account in an accounting system. The general journal is the collection of all business activities sorted by date.</a:t>
            </a:r>
          </a:p>
        </p:txBody>
      </p:sp>
      <p:sp>
        <p:nvSpPr>
          <p:cNvPr id="6" name="Text Box 7"/>
          <p:cNvSpPr txBox="1">
            <a:spLocks noChangeArrowheads="1"/>
          </p:cNvSpPr>
          <p:nvPr/>
        </p:nvSpPr>
        <p:spPr bwMode="auto">
          <a:xfrm>
            <a:off x="241302" y="6500548"/>
            <a:ext cx="4384675" cy="400110"/>
          </a:xfrm>
          <a:prstGeom prst="rect">
            <a:avLst/>
          </a:prstGeom>
          <a:noFill/>
          <a:ln w="9525">
            <a:noFill/>
            <a:miter lim="800000"/>
            <a:headEnd/>
            <a:tailEnd/>
          </a:ln>
        </p:spPr>
        <p:txBody>
          <a:bodyPr wrap="square">
            <a:spAutoFit/>
          </a:bodyPr>
          <a:lstStyle/>
          <a:p>
            <a:r>
              <a:rPr lang="en-US" sz="2000" dirty="0">
                <a:solidFill>
                  <a:srgbClr val="3DB7E9"/>
                </a:solidFill>
                <a:latin typeface="Helvetica LT Std"/>
              </a:rPr>
              <a:t>LOS 22.d Describe</a:t>
            </a:r>
            <a:r>
              <a:rPr lang="de-DE" sz="2000" dirty="0">
                <a:solidFill>
                  <a:srgbClr val="3DB7E9"/>
                </a:solidFill>
                <a:latin typeface="Helvetica LT Std"/>
              </a:rPr>
              <a:t> </a:t>
            </a:r>
            <a:endParaRPr lang="en-US" sz="2000" dirty="0">
              <a:solidFill>
                <a:srgbClr val="3DB7E9"/>
              </a:solidFill>
              <a:latin typeface="Helvetica LT Std"/>
            </a:endParaRPr>
          </a:p>
        </p:txBody>
      </p:sp>
    </p:spTree>
    <p:extLst>
      <p:ext uri="{BB962C8B-B14F-4D97-AF65-F5344CB8AC3E}">
        <p14:creationId xmlns:p14="http://schemas.microsoft.com/office/powerpoint/2010/main" val="7658873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latin typeface="Helvetica LT Std"/>
              </a:rPr>
              <a:t>4. THE ACCOUNTING PROCESS</a:t>
            </a:r>
            <a:endParaRPr lang="en-US" dirty="0">
              <a:latin typeface="Helvetica LT Std"/>
            </a:endParaRPr>
          </a:p>
        </p:txBody>
      </p:sp>
      <p:pic>
        <p:nvPicPr>
          <p:cNvPr id="5" name="Content Placeholder 5"/>
          <p:cNvPicPr>
            <a:picLocks noGrp="1" noChangeAspect="1"/>
          </p:cNvPicPr>
          <p:nvPr>
            <p:ph idx="1"/>
          </p:nvPr>
        </p:nvPicPr>
        <p:blipFill>
          <a:blip r:embed="rId3"/>
          <a:stretch>
            <a:fillRect/>
          </a:stretch>
        </p:blipFill>
        <p:spPr>
          <a:xfrm>
            <a:off x="304801" y="772203"/>
            <a:ext cx="9380881" cy="5276172"/>
          </a:xfrm>
          <a:prstGeom prst="rect">
            <a:avLst/>
          </a:prstGeom>
        </p:spPr>
      </p:pic>
      <p:sp>
        <p:nvSpPr>
          <p:cNvPr id="6" name="Text Box 7"/>
          <p:cNvSpPr txBox="1">
            <a:spLocks noChangeArrowheads="1"/>
          </p:cNvSpPr>
          <p:nvPr/>
        </p:nvSpPr>
        <p:spPr bwMode="auto">
          <a:xfrm>
            <a:off x="241302" y="6500548"/>
            <a:ext cx="4384675" cy="400110"/>
          </a:xfrm>
          <a:prstGeom prst="rect">
            <a:avLst/>
          </a:prstGeom>
          <a:noFill/>
          <a:ln w="9525">
            <a:noFill/>
            <a:miter lim="800000"/>
            <a:headEnd/>
            <a:tailEnd/>
          </a:ln>
        </p:spPr>
        <p:txBody>
          <a:bodyPr wrap="square">
            <a:spAutoFit/>
          </a:bodyPr>
          <a:lstStyle/>
          <a:p>
            <a:r>
              <a:rPr lang="en-US" sz="2000" dirty="0">
                <a:solidFill>
                  <a:srgbClr val="3DB7E9"/>
                </a:solidFill>
                <a:latin typeface="Helvetica LT Std"/>
              </a:rPr>
              <a:t>LOS 22.d Describe</a:t>
            </a:r>
          </a:p>
        </p:txBody>
      </p:sp>
    </p:spTree>
    <p:extLst>
      <p:ext uri="{BB962C8B-B14F-4D97-AF65-F5344CB8AC3E}">
        <p14:creationId xmlns:p14="http://schemas.microsoft.com/office/powerpoint/2010/main" val="3021741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7"/>
          <p:cNvPicPr>
            <a:picLocks noGrp="1" noChangeAspect="1"/>
          </p:cNvPicPr>
          <p:nvPr>
            <p:ph idx="1"/>
          </p:nvPr>
        </p:nvPicPr>
        <p:blipFill>
          <a:blip r:embed="rId3"/>
          <a:stretch>
            <a:fillRect/>
          </a:stretch>
        </p:blipFill>
        <p:spPr>
          <a:xfrm>
            <a:off x="1840220" y="80590"/>
            <a:ext cx="6267459" cy="6076160"/>
          </a:xfrm>
          <a:prstGeom prst="rect">
            <a:avLst/>
          </a:prstGeom>
        </p:spPr>
      </p:pic>
      <p:sp>
        <p:nvSpPr>
          <p:cNvPr id="6" name="Rectangle 5"/>
          <p:cNvSpPr/>
          <p:nvPr/>
        </p:nvSpPr>
        <p:spPr>
          <a:xfrm>
            <a:off x="1593669" y="0"/>
            <a:ext cx="3944982" cy="2734491"/>
          </a:xfrm>
          <a:prstGeom prst="rect">
            <a:avLst/>
          </a:prstGeom>
          <a:ln w="38100">
            <a:solidFill>
              <a:srgbClr val="00B0F0"/>
            </a:solidFill>
          </a:ln>
        </p:spPr>
        <p:txBody>
          <a:bodyPr wrap="square" rtlCol="0" anchor="ctr">
            <a:spAutoFit/>
          </a:bodyPr>
          <a:lstStyle/>
          <a:p>
            <a:pPr defTabSz="858838">
              <a:lnSpc>
                <a:spcPct val="80000"/>
              </a:lnSpc>
              <a:spcAft>
                <a:spcPts val="1200"/>
              </a:spcAft>
            </a:pPr>
            <a:endParaRPr lang="en-US" sz="1400" b="1" kern="0" dirty="0">
              <a:solidFill>
                <a:srgbClr val="2D3749"/>
              </a:solidFill>
              <a:latin typeface="Bangla Sangam MN"/>
              <a:cs typeface="Bangla Sangam MN"/>
            </a:endParaRPr>
          </a:p>
        </p:txBody>
      </p:sp>
      <p:sp>
        <p:nvSpPr>
          <p:cNvPr id="8" name="Rectangle 7"/>
          <p:cNvSpPr/>
          <p:nvPr/>
        </p:nvSpPr>
        <p:spPr>
          <a:xfrm>
            <a:off x="5538651" y="0"/>
            <a:ext cx="2246812" cy="1985554"/>
          </a:xfrm>
          <a:prstGeom prst="rect">
            <a:avLst/>
          </a:prstGeom>
          <a:ln w="38100">
            <a:solidFill>
              <a:srgbClr val="00B0F0"/>
            </a:solidFill>
          </a:ln>
        </p:spPr>
        <p:txBody>
          <a:bodyPr wrap="square" rtlCol="0" anchor="ctr">
            <a:spAutoFit/>
          </a:bodyPr>
          <a:lstStyle/>
          <a:p>
            <a:pPr defTabSz="858838">
              <a:lnSpc>
                <a:spcPct val="80000"/>
              </a:lnSpc>
              <a:spcAft>
                <a:spcPts val="1200"/>
              </a:spcAft>
            </a:pPr>
            <a:endParaRPr lang="en-US" sz="1400" b="1" kern="0" dirty="0">
              <a:solidFill>
                <a:srgbClr val="2D3749"/>
              </a:solidFill>
              <a:latin typeface="Bangla Sangam MN"/>
              <a:cs typeface="Bangla Sangam MN"/>
            </a:endParaRPr>
          </a:p>
        </p:txBody>
      </p:sp>
      <p:sp>
        <p:nvSpPr>
          <p:cNvPr id="9" name="Rectangle 8"/>
          <p:cNvSpPr/>
          <p:nvPr/>
        </p:nvSpPr>
        <p:spPr>
          <a:xfrm>
            <a:off x="5538651" y="1985554"/>
            <a:ext cx="2386149" cy="1393372"/>
          </a:xfrm>
          <a:prstGeom prst="rect">
            <a:avLst/>
          </a:prstGeom>
          <a:ln w="38100">
            <a:solidFill>
              <a:srgbClr val="FF0000"/>
            </a:solidFill>
          </a:ln>
        </p:spPr>
        <p:txBody>
          <a:bodyPr wrap="square" rtlCol="0" anchor="ctr">
            <a:spAutoFit/>
          </a:bodyPr>
          <a:lstStyle/>
          <a:p>
            <a:pPr defTabSz="858838">
              <a:lnSpc>
                <a:spcPct val="80000"/>
              </a:lnSpc>
              <a:spcAft>
                <a:spcPts val="1200"/>
              </a:spcAft>
            </a:pPr>
            <a:endParaRPr lang="en-US" sz="1400" b="1" kern="0" dirty="0">
              <a:solidFill>
                <a:srgbClr val="2D3749"/>
              </a:solidFill>
              <a:latin typeface="Bangla Sangam MN"/>
              <a:cs typeface="Bangla Sangam MN"/>
            </a:endParaRPr>
          </a:p>
        </p:txBody>
      </p:sp>
      <p:sp>
        <p:nvSpPr>
          <p:cNvPr id="10" name="Rectangle 9"/>
          <p:cNvSpPr/>
          <p:nvPr/>
        </p:nvSpPr>
        <p:spPr>
          <a:xfrm>
            <a:off x="3666309" y="2734491"/>
            <a:ext cx="1872342" cy="644435"/>
          </a:xfrm>
          <a:prstGeom prst="rect">
            <a:avLst/>
          </a:prstGeom>
          <a:ln w="38100">
            <a:solidFill>
              <a:srgbClr val="FF0000"/>
            </a:solidFill>
          </a:ln>
        </p:spPr>
        <p:txBody>
          <a:bodyPr wrap="square" rtlCol="0" anchor="ctr">
            <a:spAutoFit/>
          </a:bodyPr>
          <a:lstStyle/>
          <a:p>
            <a:pPr defTabSz="858838">
              <a:lnSpc>
                <a:spcPct val="80000"/>
              </a:lnSpc>
              <a:spcAft>
                <a:spcPts val="1200"/>
              </a:spcAft>
            </a:pPr>
            <a:endParaRPr lang="en-US" sz="1400" b="1" kern="0" dirty="0">
              <a:solidFill>
                <a:srgbClr val="2D3749"/>
              </a:solidFill>
              <a:latin typeface="Bangla Sangam MN"/>
              <a:cs typeface="Bangla Sangam MN"/>
            </a:endParaRPr>
          </a:p>
        </p:txBody>
      </p:sp>
      <p:sp>
        <p:nvSpPr>
          <p:cNvPr id="11" name="Rectangle 10"/>
          <p:cNvSpPr/>
          <p:nvPr/>
        </p:nvSpPr>
        <p:spPr>
          <a:xfrm>
            <a:off x="3666309" y="3405053"/>
            <a:ext cx="4258491" cy="592183"/>
          </a:xfrm>
          <a:prstGeom prst="rect">
            <a:avLst/>
          </a:prstGeom>
          <a:ln w="38100">
            <a:solidFill>
              <a:schemeClr val="bg1">
                <a:lumMod val="65000"/>
              </a:schemeClr>
            </a:solidFill>
          </a:ln>
        </p:spPr>
        <p:txBody>
          <a:bodyPr wrap="square" rtlCol="0" anchor="ctr">
            <a:spAutoFit/>
          </a:bodyPr>
          <a:lstStyle/>
          <a:p>
            <a:pPr defTabSz="858838">
              <a:lnSpc>
                <a:spcPct val="80000"/>
              </a:lnSpc>
              <a:spcAft>
                <a:spcPts val="1200"/>
              </a:spcAft>
            </a:pPr>
            <a:endParaRPr lang="en-US" sz="1400" b="1" kern="0" dirty="0">
              <a:solidFill>
                <a:srgbClr val="2D3749"/>
              </a:solidFill>
              <a:latin typeface="Bangla Sangam MN"/>
              <a:cs typeface="Bangla Sangam MN"/>
            </a:endParaRPr>
          </a:p>
        </p:txBody>
      </p:sp>
      <p:sp>
        <p:nvSpPr>
          <p:cNvPr id="12" name="TextBox 11"/>
          <p:cNvSpPr txBox="1"/>
          <p:nvPr/>
        </p:nvSpPr>
        <p:spPr>
          <a:xfrm>
            <a:off x="0" y="531223"/>
            <a:ext cx="1593668" cy="2523768"/>
          </a:xfrm>
          <a:prstGeom prst="rect">
            <a:avLst/>
          </a:prstGeom>
          <a:noFill/>
        </p:spPr>
        <p:txBody>
          <a:bodyPr wrap="square" lIns="0" tIns="0" rIns="0" bIns="0" rtlCol="0">
            <a:spAutoFit/>
          </a:bodyPr>
          <a:lstStyle/>
          <a:p>
            <a:r>
              <a:rPr lang="en-US" dirty="0">
                <a:solidFill>
                  <a:srgbClr val="00B0F0"/>
                </a:solidFill>
                <a:latin typeface="Helvetica LT Std"/>
              </a:rPr>
              <a:t>A</a:t>
            </a:r>
            <a:r>
              <a:rPr lang="en-US" dirty="0">
                <a:solidFill>
                  <a:srgbClr val="2D3749"/>
                </a:solidFill>
                <a:latin typeface="Helvetica LT Std"/>
              </a:rPr>
              <a:t> = </a:t>
            </a:r>
            <a:r>
              <a:rPr lang="en-US" dirty="0">
                <a:solidFill>
                  <a:srgbClr val="FF0000"/>
                </a:solidFill>
                <a:latin typeface="Helvetica LT Std"/>
              </a:rPr>
              <a:t>L</a:t>
            </a:r>
            <a:r>
              <a:rPr lang="en-US" dirty="0">
                <a:solidFill>
                  <a:srgbClr val="2D3749"/>
                </a:solidFill>
                <a:latin typeface="Helvetica LT Std"/>
              </a:rPr>
              <a:t> + </a:t>
            </a:r>
            <a:r>
              <a:rPr lang="en-US" dirty="0">
                <a:solidFill>
                  <a:srgbClr val="FFFFFF">
                    <a:lumMod val="65000"/>
                  </a:srgbClr>
                </a:solidFill>
                <a:latin typeface="Helvetica LT Std"/>
              </a:rPr>
              <a:t>E</a:t>
            </a:r>
          </a:p>
          <a:p>
            <a:endParaRPr lang="en-US" dirty="0">
              <a:solidFill>
                <a:srgbClr val="00B050"/>
              </a:solidFill>
              <a:latin typeface="Helvetica LT Std"/>
            </a:endParaRPr>
          </a:p>
          <a:p>
            <a:r>
              <a:rPr lang="en-US" sz="1000" dirty="0">
                <a:solidFill>
                  <a:srgbClr val="2D3749"/>
                </a:solidFill>
                <a:latin typeface="Helvetica LT Std"/>
              </a:rPr>
              <a:t>173,525 ≠ 23,240 + 150,000</a:t>
            </a:r>
          </a:p>
          <a:p>
            <a:r>
              <a:rPr lang="en-US" sz="1000" dirty="0">
                <a:solidFill>
                  <a:srgbClr val="2D3749"/>
                </a:solidFill>
                <a:latin typeface="Helvetica LT Std"/>
              </a:rPr>
              <a:t>173,525 ≠ 173,240</a:t>
            </a:r>
          </a:p>
          <a:p>
            <a:endParaRPr lang="en-US" sz="1000" dirty="0">
              <a:solidFill>
                <a:srgbClr val="2D3749"/>
              </a:solidFill>
              <a:latin typeface="Helvetica LT Std"/>
            </a:endParaRPr>
          </a:p>
          <a:p>
            <a:r>
              <a:rPr lang="en-US" sz="1000" dirty="0">
                <a:solidFill>
                  <a:srgbClr val="2D3749"/>
                </a:solidFill>
                <a:latin typeface="Helvetica LT Std"/>
              </a:rPr>
              <a:t>DR IS   285</a:t>
            </a:r>
          </a:p>
          <a:p>
            <a:r>
              <a:rPr lang="en-US" sz="1000" dirty="0">
                <a:solidFill>
                  <a:srgbClr val="2D3749"/>
                </a:solidFill>
                <a:latin typeface="Helvetica LT Std"/>
              </a:rPr>
              <a:t>CR   R/E       285</a:t>
            </a:r>
          </a:p>
          <a:p>
            <a:endParaRPr lang="en-US" sz="1000" dirty="0">
              <a:solidFill>
                <a:srgbClr val="2D3749"/>
              </a:solidFill>
              <a:latin typeface="Helvetica LT Std"/>
            </a:endParaRPr>
          </a:p>
          <a:p>
            <a:r>
              <a:rPr lang="en-US" sz="1000" dirty="0">
                <a:solidFill>
                  <a:srgbClr val="2D3749"/>
                </a:solidFill>
                <a:latin typeface="Helvetica LT Std"/>
              </a:rPr>
              <a:t>Now </a:t>
            </a:r>
          </a:p>
          <a:p>
            <a:endParaRPr lang="en-US" sz="1000" dirty="0">
              <a:solidFill>
                <a:srgbClr val="2D3749"/>
              </a:solidFill>
              <a:latin typeface="Helvetica LT Std"/>
            </a:endParaRPr>
          </a:p>
          <a:p>
            <a:r>
              <a:rPr lang="en-US" sz="1000" dirty="0">
                <a:solidFill>
                  <a:srgbClr val="2D3749"/>
                </a:solidFill>
                <a:latin typeface="Helvetica LT Std"/>
              </a:rPr>
              <a:t>173,525 =173,525</a:t>
            </a:r>
          </a:p>
          <a:p>
            <a:endParaRPr lang="en-US" sz="1000" dirty="0">
              <a:solidFill>
                <a:srgbClr val="2D3749"/>
              </a:solidFill>
              <a:latin typeface="Helvetica LT Std"/>
            </a:endParaRPr>
          </a:p>
          <a:p>
            <a:endParaRPr lang="en-US" sz="1000" dirty="0">
              <a:solidFill>
                <a:srgbClr val="2D3749"/>
              </a:solidFill>
              <a:latin typeface="Helvetica LT Std"/>
            </a:endParaRPr>
          </a:p>
          <a:p>
            <a:endParaRPr lang="en-US" dirty="0">
              <a:solidFill>
                <a:srgbClr val="00B050"/>
              </a:solidFill>
              <a:latin typeface="Helvetica LT Std"/>
            </a:endParaRPr>
          </a:p>
        </p:txBody>
      </p:sp>
      <p:sp>
        <p:nvSpPr>
          <p:cNvPr id="13" name="Rectangle 12"/>
          <p:cNvSpPr/>
          <p:nvPr/>
        </p:nvSpPr>
        <p:spPr>
          <a:xfrm>
            <a:off x="1593669" y="2734491"/>
            <a:ext cx="2072640" cy="1236618"/>
          </a:xfrm>
          <a:prstGeom prst="rect">
            <a:avLst/>
          </a:prstGeom>
          <a:ln w="38100">
            <a:solidFill>
              <a:srgbClr val="FF0000"/>
            </a:solidFill>
          </a:ln>
        </p:spPr>
        <p:txBody>
          <a:bodyPr wrap="square" rtlCol="0" anchor="ctr">
            <a:spAutoFit/>
          </a:bodyPr>
          <a:lstStyle/>
          <a:p>
            <a:pPr defTabSz="858838">
              <a:lnSpc>
                <a:spcPct val="80000"/>
              </a:lnSpc>
              <a:spcAft>
                <a:spcPts val="1200"/>
              </a:spcAft>
            </a:pPr>
            <a:endParaRPr lang="en-US" sz="1400" b="1" kern="0" dirty="0">
              <a:solidFill>
                <a:srgbClr val="2D3749"/>
              </a:solidFill>
              <a:latin typeface="Bangla Sangam MN"/>
              <a:cs typeface="Bangla Sangam MN"/>
            </a:endParaRPr>
          </a:p>
        </p:txBody>
      </p:sp>
      <p:sp>
        <p:nvSpPr>
          <p:cNvPr id="14" name="Rectangle 13"/>
          <p:cNvSpPr/>
          <p:nvPr/>
        </p:nvSpPr>
        <p:spPr>
          <a:xfrm>
            <a:off x="1593668" y="4032069"/>
            <a:ext cx="6331131" cy="714102"/>
          </a:xfrm>
          <a:prstGeom prst="rect">
            <a:avLst/>
          </a:prstGeom>
          <a:ln w="38100">
            <a:solidFill>
              <a:srgbClr val="00B050"/>
            </a:solidFill>
          </a:ln>
        </p:spPr>
        <p:txBody>
          <a:bodyPr wrap="square" rtlCol="0" anchor="ctr">
            <a:spAutoFit/>
          </a:bodyPr>
          <a:lstStyle/>
          <a:p>
            <a:pPr defTabSz="858838">
              <a:lnSpc>
                <a:spcPct val="80000"/>
              </a:lnSpc>
              <a:spcAft>
                <a:spcPts val="1200"/>
              </a:spcAft>
            </a:pPr>
            <a:endParaRPr lang="en-US" sz="1400" b="1" kern="0" dirty="0">
              <a:solidFill>
                <a:srgbClr val="2D3749"/>
              </a:solidFill>
              <a:latin typeface="Bangla Sangam MN"/>
              <a:cs typeface="Bangla Sangam MN"/>
            </a:endParaRPr>
          </a:p>
        </p:txBody>
      </p:sp>
      <p:sp>
        <p:nvSpPr>
          <p:cNvPr id="15" name="TextBox 14"/>
          <p:cNvSpPr txBox="1"/>
          <p:nvPr/>
        </p:nvSpPr>
        <p:spPr>
          <a:xfrm>
            <a:off x="278397" y="4038893"/>
            <a:ext cx="1205458" cy="553998"/>
          </a:xfrm>
          <a:prstGeom prst="rect">
            <a:avLst/>
          </a:prstGeom>
          <a:noFill/>
        </p:spPr>
        <p:txBody>
          <a:bodyPr wrap="none" lIns="0" tIns="0" rIns="0" bIns="0" rtlCol="0">
            <a:spAutoFit/>
          </a:bodyPr>
          <a:lstStyle/>
          <a:p>
            <a:r>
              <a:rPr lang="en-US" dirty="0">
                <a:solidFill>
                  <a:srgbClr val="00B050"/>
                </a:solidFill>
                <a:latin typeface="Helvetica LT Std"/>
              </a:rPr>
              <a:t>Revenue &amp; </a:t>
            </a:r>
          </a:p>
          <a:p>
            <a:r>
              <a:rPr lang="en-US" dirty="0">
                <a:solidFill>
                  <a:srgbClr val="00B050"/>
                </a:solidFill>
                <a:latin typeface="Helvetica LT Std"/>
              </a:rPr>
              <a:t>Income</a:t>
            </a:r>
          </a:p>
        </p:txBody>
      </p:sp>
      <p:sp>
        <p:nvSpPr>
          <p:cNvPr id="16" name="Rectangle 15"/>
          <p:cNvSpPr/>
          <p:nvPr/>
        </p:nvSpPr>
        <p:spPr>
          <a:xfrm>
            <a:off x="1593668" y="4807131"/>
            <a:ext cx="6122126" cy="1323493"/>
          </a:xfrm>
          <a:prstGeom prst="rect">
            <a:avLst/>
          </a:prstGeom>
          <a:ln w="38100">
            <a:solidFill>
              <a:srgbClr val="FFFF00"/>
            </a:solidFill>
          </a:ln>
        </p:spPr>
        <p:txBody>
          <a:bodyPr wrap="square" rtlCol="0" anchor="ctr">
            <a:spAutoFit/>
          </a:bodyPr>
          <a:lstStyle/>
          <a:p>
            <a:pPr defTabSz="858838">
              <a:lnSpc>
                <a:spcPct val="80000"/>
              </a:lnSpc>
              <a:spcAft>
                <a:spcPts val="1200"/>
              </a:spcAft>
            </a:pPr>
            <a:endParaRPr lang="en-US" sz="1400" b="1" kern="0" dirty="0">
              <a:solidFill>
                <a:srgbClr val="2D3749"/>
              </a:solidFill>
              <a:latin typeface="Bangla Sangam MN"/>
              <a:cs typeface="Bangla Sangam MN"/>
            </a:endParaRPr>
          </a:p>
        </p:txBody>
      </p:sp>
      <p:sp>
        <p:nvSpPr>
          <p:cNvPr id="17" name="TextBox 16"/>
          <p:cNvSpPr txBox="1"/>
          <p:nvPr/>
        </p:nvSpPr>
        <p:spPr>
          <a:xfrm>
            <a:off x="264934" y="5097821"/>
            <a:ext cx="1013098" cy="276999"/>
          </a:xfrm>
          <a:prstGeom prst="rect">
            <a:avLst/>
          </a:prstGeom>
          <a:noFill/>
        </p:spPr>
        <p:txBody>
          <a:bodyPr wrap="none" lIns="0" tIns="0" rIns="0" bIns="0" rtlCol="0">
            <a:spAutoFit/>
          </a:bodyPr>
          <a:lstStyle/>
          <a:p>
            <a:r>
              <a:rPr lang="en-US" dirty="0">
                <a:solidFill>
                  <a:srgbClr val="FFC000"/>
                </a:solidFill>
                <a:latin typeface="Helvetica LT Std"/>
              </a:rPr>
              <a:t>Expenses</a:t>
            </a:r>
          </a:p>
        </p:txBody>
      </p:sp>
      <p:graphicFrame>
        <p:nvGraphicFramePr>
          <p:cNvPr id="18" name="Object 17"/>
          <p:cNvGraphicFramePr>
            <a:graphicFrameLocks noChangeAspect="1"/>
          </p:cNvGraphicFramePr>
          <p:nvPr/>
        </p:nvGraphicFramePr>
        <p:xfrm>
          <a:off x="8475165" y="402953"/>
          <a:ext cx="914400" cy="771525"/>
        </p:xfrm>
        <a:graphic>
          <a:graphicData uri="http://schemas.openxmlformats.org/presentationml/2006/ole">
            <mc:AlternateContent xmlns:mc="http://schemas.openxmlformats.org/markup-compatibility/2006">
              <mc:Choice xmlns:v="urn:schemas-microsoft-com:vml" Requires="v">
                <p:oleObj name="Acrobat Document" showAsIcon="1" r:id="rId4" imgW="914400" imgH="771480" progId="AcroExch.Document.11">
                  <p:embed/>
                </p:oleObj>
              </mc:Choice>
              <mc:Fallback>
                <p:oleObj name="Acrobat Document" showAsIcon="1" r:id="rId4" imgW="914400" imgH="771480" progId="AcroExch.Document.11">
                  <p:embed/>
                  <p:pic>
                    <p:nvPicPr>
                      <p:cNvPr id="0" name=""/>
                      <p:cNvPicPr/>
                      <p:nvPr/>
                    </p:nvPicPr>
                    <p:blipFill>
                      <a:blip r:embed="rId5"/>
                      <a:stretch>
                        <a:fillRect/>
                      </a:stretch>
                    </p:blipFill>
                    <p:spPr>
                      <a:xfrm>
                        <a:off x="8475165" y="402953"/>
                        <a:ext cx="914400" cy="771525"/>
                      </a:xfrm>
                      <a:prstGeom prst="rect">
                        <a:avLst/>
                      </a:prstGeom>
                    </p:spPr>
                  </p:pic>
                </p:oleObj>
              </mc:Fallback>
            </mc:AlternateContent>
          </a:graphicData>
        </a:graphic>
      </p:graphicFrame>
      <p:sp>
        <p:nvSpPr>
          <p:cNvPr id="19" name="TextBox 18"/>
          <p:cNvSpPr txBox="1"/>
          <p:nvPr/>
        </p:nvSpPr>
        <p:spPr>
          <a:xfrm>
            <a:off x="8049559" y="1174478"/>
            <a:ext cx="1765612" cy="1384995"/>
          </a:xfrm>
          <a:prstGeom prst="rect">
            <a:avLst/>
          </a:prstGeom>
          <a:noFill/>
        </p:spPr>
        <p:txBody>
          <a:bodyPr wrap="none" lIns="0" tIns="0" rIns="0" bIns="0" rtlCol="0">
            <a:spAutoFit/>
          </a:bodyPr>
          <a:lstStyle/>
          <a:p>
            <a:r>
              <a:rPr lang="en-US" dirty="0">
                <a:solidFill>
                  <a:srgbClr val="2D3749"/>
                </a:solidFill>
                <a:latin typeface="Helvetica LT Std"/>
              </a:rPr>
              <a:t>T Sheet Attached</a:t>
            </a:r>
          </a:p>
          <a:p>
            <a:r>
              <a:rPr lang="en-US" dirty="0">
                <a:solidFill>
                  <a:srgbClr val="2D3749"/>
                </a:solidFill>
                <a:latin typeface="Helvetica LT Std"/>
              </a:rPr>
              <a:t>Appendix 23</a:t>
            </a:r>
          </a:p>
          <a:p>
            <a:r>
              <a:rPr lang="en-US" dirty="0">
                <a:solidFill>
                  <a:srgbClr val="2D3749"/>
                </a:solidFill>
                <a:latin typeface="Helvetica LT Std"/>
              </a:rPr>
              <a:t>T Account </a:t>
            </a:r>
          </a:p>
          <a:p>
            <a:r>
              <a:rPr lang="en-US" dirty="0">
                <a:solidFill>
                  <a:srgbClr val="2D3749"/>
                </a:solidFill>
                <a:latin typeface="Helvetica LT Std"/>
              </a:rPr>
              <a:t>Optional </a:t>
            </a:r>
            <a:br>
              <a:rPr lang="en-US" dirty="0">
                <a:solidFill>
                  <a:srgbClr val="2D3749"/>
                </a:solidFill>
                <a:latin typeface="Helvetica LT Std"/>
              </a:rPr>
            </a:br>
            <a:r>
              <a:rPr lang="en-US" dirty="0">
                <a:solidFill>
                  <a:srgbClr val="2D3749"/>
                </a:solidFill>
                <a:latin typeface="Helvetica LT Std"/>
              </a:rPr>
              <a:t>Exercises</a:t>
            </a:r>
          </a:p>
        </p:txBody>
      </p:sp>
      <p:sp>
        <p:nvSpPr>
          <p:cNvPr id="20" name="Text Box 7"/>
          <p:cNvSpPr txBox="1">
            <a:spLocks noChangeArrowheads="1"/>
          </p:cNvSpPr>
          <p:nvPr/>
        </p:nvSpPr>
        <p:spPr bwMode="auto">
          <a:xfrm>
            <a:off x="241302" y="6500548"/>
            <a:ext cx="4384675" cy="400110"/>
          </a:xfrm>
          <a:prstGeom prst="rect">
            <a:avLst/>
          </a:prstGeom>
          <a:noFill/>
          <a:ln w="9525">
            <a:noFill/>
            <a:miter lim="800000"/>
            <a:headEnd/>
            <a:tailEnd/>
          </a:ln>
        </p:spPr>
        <p:txBody>
          <a:bodyPr wrap="square">
            <a:spAutoFit/>
          </a:bodyPr>
          <a:lstStyle/>
          <a:p>
            <a:r>
              <a:rPr lang="en-US" sz="2000" dirty="0">
                <a:solidFill>
                  <a:srgbClr val="3DB7E9"/>
                </a:solidFill>
                <a:latin typeface="Helvetica LT Std"/>
              </a:rPr>
              <a:t>LOS 22.d Describe</a:t>
            </a:r>
          </a:p>
        </p:txBody>
      </p:sp>
    </p:spTree>
    <p:extLst>
      <p:ext uri="{BB962C8B-B14F-4D97-AF65-F5344CB8AC3E}">
        <p14:creationId xmlns:p14="http://schemas.microsoft.com/office/powerpoint/2010/main" val="33745057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227221" y="97730"/>
            <a:ext cx="6485022" cy="6032757"/>
          </a:xfrm>
          <a:prstGeom prst="rect">
            <a:avLst/>
          </a:prstGeom>
        </p:spPr>
      </p:pic>
      <p:sp>
        <p:nvSpPr>
          <p:cNvPr id="6" name="Rectangle 5"/>
          <p:cNvSpPr/>
          <p:nvPr/>
        </p:nvSpPr>
        <p:spPr>
          <a:xfrm>
            <a:off x="1335819" y="97731"/>
            <a:ext cx="4202832" cy="3016378"/>
          </a:xfrm>
          <a:prstGeom prst="rect">
            <a:avLst/>
          </a:prstGeom>
          <a:ln w="38100">
            <a:solidFill>
              <a:srgbClr val="00B0F0"/>
            </a:solidFill>
          </a:ln>
        </p:spPr>
        <p:txBody>
          <a:bodyPr wrap="square" rtlCol="0" anchor="ctr">
            <a:spAutoFit/>
          </a:bodyPr>
          <a:lstStyle/>
          <a:p>
            <a:pPr defTabSz="858838">
              <a:lnSpc>
                <a:spcPct val="80000"/>
              </a:lnSpc>
              <a:spcAft>
                <a:spcPts val="1200"/>
              </a:spcAft>
            </a:pPr>
            <a:endParaRPr lang="en-US" sz="1400" b="1" kern="0" dirty="0">
              <a:solidFill>
                <a:srgbClr val="2D3749"/>
              </a:solidFill>
              <a:latin typeface="Bangla Sangam MN"/>
              <a:cs typeface="Bangla Sangam MN"/>
            </a:endParaRPr>
          </a:p>
        </p:txBody>
      </p:sp>
      <p:sp>
        <p:nvSpPr>
          <p:cNvPr id="8" name="Rectangle 7"/>
          <p:cNvSpPr/>
          <p:nvPr/>
        </p:nvSpPr>
        <p:spPr>
          <a:xfrm>
            <a:off x="5538651" y="2190419"/>
            <a:ext cx="2386149" cy="1393372"/>
          </a:xfrm>
          <a:prstGeom prst="rect">
            <a:avLst/>
          </a:prstGeom>
          <a:ln w="38100">
            <a:solidFill>
              <a:srgbClr val="FF0000"/>
            </a:solidFill>
          </a:ln>
        </p:spPr>
        <p:txBody>
          <a:bodyPr wrap="square" rtlCol="0" anchor="ctr">
            <a:spAutoFit/>
          </a:bodyPr>
          <a:lstStyle/>
          <a:p>
            <a:pPr defTabSz="858838">
              <a:lnSpc>
                <a:spcPct val="80000"/>
              </a:lnSpc>
              <a:spcAft>
                <a:spcPts val="1200"/>
              </a:spcAft>
            </a:pPr>
            <a:endParaRPr lang="en-US" sz="1400" b="1" kern="0" dirty="0">
              <a:solidFill>
                <a:srgbClr val="2D3749"/>
              </a:solidFill>
              <a:latin typeface="Bangla Sangam MN"/>
              <a:cs typeface="Bangla Sangam MN"/>
            </a:endParaRPr>
          </a:p>
        </p:txBody>
      </p:sp>
      <p:sp>
        <p:nvSpPr>
          <p:cNvPr id="9" name="Rectangle 8"/>
          <p:cNvSpPr/>
          <p:nvPr/>
        </p:nvSpPr>
        <p:spPr>
          <a:xfrm>
            <a:off x="1593668" y="4367560"/>
            <a:ext cx="5904413" cy="644436"/>
          </a:xfrm>
          <a:prstGeom prst="rect">
            <a:avLst/>
          </a:prstGeom>
          <a:ln w="38100">
            <a:solidFill>
              <a:srgbClr val="00B050"/>
            </a:solidFill>
          </a:ln>
        </p:spPr>
        <p:txBody>
          <a:bodyPr wrap="square" rtlCol="0" anchor="ctr">
            <a:spAutoFit/>
          </a:bodyPr>
          <a:lstStyle/>
          <a:p>
            <a:pPr defTabSz="858838">
              <a:lnSpc>
                <a:spcPct val="80000"/>
              </a:lnSpc>
              <a:spcAft>
                <a:spcPts val="1200"/>
              </a:spcAft>
            </a:pPr>
            <a:endParaRPr lang="en-US" sz="1400" b="1" kern="0" dirty="0">
              <a:solidFill>
                <a:srgbClr val="2D3749"/>
              </a:solidFill>
              <a:latin typeface="Bangla Sangam MN"/>
              <a:cs typeface="Bangla Sangam MN"/>
            </a:endParaRPr>
          </a:p>
        </p:txBody>
      </p:sp>
      <p:sp>
        <p:nvSpPr>
          <p:cNvPr id="10" name="Rectangle 9"/>
          <p:cNvSpPr/>
          <p:nvPr/>
        </p:nvSpPr>
        <p:spPr>
          <a:xfrm>
            <a:off x="1593668" y="5035585"/>
            <a:ext cx="5904412" cy="1118491"/>
          </a:xfrm>
          <a:prstGeom prst="rect">
            <a:avLst/>
          </a:prstGeom>
          <a:ln w="38100">
            <a:solidFill>
              <a:srgbClr val="FFFF00"/>
            </a:solidFill>
          </a:ln>
        </p:spPr>
        <p:txBody>
          <a:bodyPr wrap="square" rtlCol="0" anchor="ctr">
            <a:spAutoFit/>
          </a:bodyPr>
          <a:lstStyle/>
          <a:p>
            <a:pPr defTabSz="858838">
              <a:lnSpc>
                <a:spcPct val="80000"/>
              </a:lnSpc>
              <a:spcAft>
                <a:spcPts val="1200"/>
              </a:spcAft>
            </a:pPr>
            <a:endParaRPr lang="en-US" sz="1400" b="1" kern="0" dirty="0">
              <a:solidFill>
                <a:srgbClr val="2D3749"/>
              </a:solidFill>
              <a:latin typeface="Bangla Sangam MN"/>
              <a:cs typeface="Bangla Sangam MN"/>
            </a:endParaRPr>
          </a:p>
        </p:txBody>
      </p:sp>
      <p:sp>
        <p:nvSpPr>
          <p:cNvPr id="11" name="Rectangle 10"/>
          <p:cNvSpPr/>
          <p:nvPr/>
        </p:nvSpPr>
        <p:spPr>
          <a:xfrm>
            <a:off x="1518699" y="3135158"/>
            <a:ext cx="1922430" cy="1158545"/>
          </a:xfrm>
          <a:prstGeom prst="rect">
            <a:avLst/>
          </a:prstGeom>
          <a:ln w="38100">
            <a:solidFill>
              <a:srgbClr val="FF0000"/>
            </a:solidFill>
          </a:ln>
        </p:spPr>
        <p:txBody>
          <a:bodyPr wrap="square" rtlCol="0" anchor="ctr">
            <a:spAutoFit/>
          </a:bodyPr>
          <a:lstStyle/>
          <a:p>
            <a:pPr defTabSz="858838">
              <a:lnSpc>
                <a:spcPct val="80000"/>
              </a:lnSpc>
              <a:spcAft>
                <a:spcPts val="1200"/>
              </a:spcAft>
            </a:pPr>
            <a:endParaRPr lang="en-US" sz="1400" b="1" kern="0" dirty="0">
              <a:solidFill>
                <a:srgbClr val="2D3749"/>
              </a:solidFill>
              <a:latin typeface="Bangla Sangam MN"/>
              <a:cs typeface="Bangla Sangam MN"/>
            </a:endParaRPr>
          </a:p>
        </p:txBody>
      </p:sp>
      <p:sp>
        <p:nvSpPr>
          <p:cNvPr id="12" name="Rectangle 11"/>
          <p:cNvSpPr/>
          <p:nvPr/>
        </p:nvSpPr>
        <p:spPr>
          <a:xfrm>
            <a:off x="5538651" y="95412"/>
            <a:ext cx="2246812" cy="1985554"/>
          </a:xfrm>
          <a:prstGeom prst="rect">
            <a:avLst/>
          </a:prstGeom>
          <a:ln w="38100">
            <a:solidFill>
              <a:srgbClr val="00B0F0"/>
            </a:solidFill>
          </a:ln>
        </p:spPr>
        <p:txBody>
          <a:bodyPr wrap="square" rtlCol="0" anchor="ctr">
            <a:spAutoFit/>
          </a:bodyPr>
          <a:lstStyle/>
          <a:p>
            <a:pPr defTabSz="858838">
              <a:lnSpc>
                <a:spcPct val="80000"/>
              </a:lnSpc>
              <a:spcAft>
                <a:spcPts val="1200"/>
              </a:spcAft>
            </a:pPr>
            <a:endParaRPr lang="en-US" sz="1400" b="1" kern="0" dirty="0">
              <a:solidFill>
                <a:srgbClr val="2D3749"/>
              </a:solidFill>
              <a:latin typeface="Bangla Sangam MN"/>
              <a:cs typeface="Bangla Sangam MN"/>
            </a:endParaRPr>
          </a:p>
        </p:txBody>
      </p:sp>
      <p:sp>
        <p:nvSpPr>
          <p:cNvPr id="13" name="Rectangle 12"/>
          <p:cNvSpPr/>
          <p:nvPr/>
        </p:nvSpPr>
        <p:spPr>
          <a:xfrm>
            <a:off x="3666309" y="3171796"/>
            <a:ext cx="1872342" cy="644435"/>
          </a:xfrm>
          <a:prstGeom prst="rect">
            <a:avLst/>
          </a:prstGeom>
          <a:ln w="38100">
            <a:solidFill>
              <a:srgbClr val="FF0000"/>
            </a:solidFill>
          </a:ln>
        </p:spPr>
        <p:txBody>
          <a:bodyPr wrap="square" rtlCol="0" anchor="ctr">
            <a:spAutoFit/>
          </a:bodyPr>
          <a:lstStyle/>
          <a:p>
            <a:pPr defTabSz="858838">
              <a:lnSpc>
                <a:spcPct val="80000"/>
              </a:lnSpc>
              <a:spcAft>
                <a:spcPts val="1200"/>
              </a:spcAft>
            </a:pPr>
            <a:endParaRPr lang="en-US" sz="1400" b="1" kern="0" dirty="0">
              <a:solidFill>
                <a:srgbClr val="2D3749"/>
              </a:solidFill>
              <a:latin typeface="Bangla Sangam MN"/>
              <a:cs typeface="Bangla Sangam MN"/>
            </a:endParaRPr>
          </a:p>
        </p:txBody>
      </p:sp>
      <p:sp>
        <p:nvSpPr>
          <p:cNvPr id="14" name="Rectangle 13"/>
          <p:cNvSpPr/>
          <p:nvPr/>
        </p:nvSpPr>
        <p:spPr>
          <a:xfrm>
            <a:off x="3560030" y="3774218"/>
            <a:ext cx="4258491" cy="592183"/>
          </a:xfrm>
          <a:prstGeom prst="rect">
            <a:avLst/>
          </a:prstGeom>
          <a:ln w="38100">
            <a:solidFill>
              <a:schemeClr val="bg1">
                <a:lumMod val="65000"/>
              </a:schemeClr>
            </a:solidFill>
          </a:ln>
        </p:spPr>
        <p:txBody>
          <a:bodyPr wrap="square" rtlCol="0" anchor="ctr">
            <a:spAutoFit/>
          </a:bodyPr>
          <a:lstStyle/>
          <a:p>
            <a:pPr defTabSz="858838">
              <a:lnSpc>
                <a:spcPct val="80000"/>
              </a:lnSpc>
              <a:spcAft>
                <a:spcPts val="1200"/>
              </a:spcAft>
            </a:pPr>
            <a:endParaRPr lang="en-US" sz="1400" b="1" kern="0" dirty="0">
              <a:solidFill>
                <a:srgbClr val="2D3749"/>
              </a:solidFill>
              <a:latin typeface="Bangla Sangam MN"/>
              <a:cs typeface="Bangla Sangam MN"/>
            </a:endParaRPr>
          </a:p>
        </p:txBody>
      </p:sp>
      <p:sp>
        <p:nvSpPr>
          <p:cNvPr id="15" name="TextBox 14"/>
          <p:cNvSpPr txBox="1"/>
          <p:nvPr/>
        </p:nvSpPr>
        <p:spPr>
          <a:xfrm>
            <a:off x="0" y="531223"/>
            <a:ext cx="1593668" cy="1138773"/>
          </a:xfrm>
          <a:prstGeom prst="rect">
            <a:avLst/>
          </a:prstGeom>
          <a:noFill/>
        </p:spPr>
        <p:txBody>
          <a:bodyPr wrap="square" lIns="0" tIns="0" rIns="0" bIns="0" rtlCol="0">
            <a:spAutoFit/>
          </a:bodyPr>
          <a:lstStyle/>
          <a:p>
            <a:r>
              <a:rPr lang="en-US" dirty="0">
                <a:solidFill>
                  <a:srgbClr val="00B0F0"/>
                </a:solidFill>
                <a:latin typeface="Helvetica LT Std"/>
              </a:rPr>
              <a:t>A</a:t>
            </a:r>
            <a:r>
              <a:rPr lang="en-US" dirty="0">
                <a:solidFill>
                  <a:srgbClr val="2D3749"/>
                </a:solidFill>
                <a:latin typeface="Helvetica LT Std"/>
              </a:rPr>
              <a:t> = </a:t>
            </a:r>
            <a:r>
              <a:rPr lang="en-US" dirty="0">
                <a:solidFill>
                  <a:srgbClr val="FF0000"/>
                </a:solidFill>
                <a:latin typeface="Helvetica LT Std"/>
              </a:rPr>
              <a:t>L</a:t>
            </a:r>
            <a:r>
              <a:rPr lang="en-US" dirty="0">
                <a:solidFill>
                  <a:srgbClr val="2D3749"/>
                </a:solidFill>
                <a:latin typeface="Helvetica LT Std"/>
              </a:rPr>
              <a:t> + </a:t>
            </a:r>
            <a:r>
              <a:rPr lang="en-US" dirty="0">
                <a:solidFill>
                  <a:srgbClr val="FFFFFF">
                    <a:lumMod val="65000"/>
                  </a:srgbClr>
                </a:solidFill>
                <a:latin typeface="Helvetica LT Std"/>
              </a:rPr>
              <a:t>E</a:t>
            </a:r>
          </a:p>
          <a:p>
            <a:endParaRPr lang="en-US" dirty="0">
              <a:solidFill>
                <a:srgbClr val="00B050"/>
              </a:solidFill>
              <a:latin typeface="Helvetica LT Std"/>
            </a:endParaRPr>
          </a:p>
          <a:p>
            <a:endParaRPr lang="en-US" sz="1000" dirty="0">
              <a:solidFill>
                <a:srgbClr val="2D3749"/>
              </a:solidFill>
              <a:latin typeface="Helvetica LT Std"/>
            </a:endParaRPr>
          </a:p>
          <a:p>
            <a:endParaRPr lang="en-US" sz="1000" dirty="0">
              <a:solidFill>
                <a:srgbClr val="2D3749"/>
              </a:solidFill>
              <a:latin typeface="Helvetica LT Std"/>
            </a:endParaRPr>
          </a:p>
          <a:p>
            <a:endParaRPr lang="en-US" dirty="0">
              <a:solidFill>
                <a:srgbClr val="00B050"/>
              </a:solidFill>
              <a:latin typeface="Helvetica LT Std"/>
            </a:endParaRPr>
          </a:p>
        </p:txBody>
      </p:sp>
      <p:graphicFrame>
        <p:nvGraphicFramePr>
          <p:cNvPr id="16" name="Object 15"/>
          <p:cNvGraphicFramePr>
            <a:graphicFrameLocks noChangeAspect="1"/>
          </p:cNvGraphicFramePr>
          <p:nvPr/>
        </p:nvGraphicFramePr>
        <p:xfrm>
          <a:off x="8341839" y="531223"/>
          <a:ext cx="914400" cy="771525"/>
        </p:xfrm>
        <a:graphic>
          <a:graphicData uri="http://schemas.openxmlformats.org/presentationml/2006/ole">
            <mc:AlternateContent xmlns:mc="http://schemas.openxmlformats.org/markup-compatibility/2006">
              <mc:Choice xmlns:v="urn:schemas-microsoft-com:vml" Requires="v">
                <p:oleObj name="Worksheet" showAsIcon="1" r:id="rId4" imgW="914400" imgH="771480" progId="Excel.Sheet.12">
                  <p:embed/>
                </p:oleObj>
              </mc:Choice>
              <mc:Fallback>
                <p:oleObj name="Worksheet" showAsIcon="1" r:id="rId4" imgW="914400" imgH="771480" progId="Excel.Sheet.12">
                  <p:embed/>
                  <p:pic>
                    <p:nvPicPr>
                      <p:cNvPr id="0" name=""/>
                      <p:cNvPicPr/>
                      <p:nvPr/>
                    </p:nvPicPr>
                    <p:blipFill>
                      <a:blip r:embed="rId5"/>
                      <a:stretch>
                        <a:fillRect/>
                      </a:stretch>
                    </p:blipFill>
                    <p:spPr>
                      <a:xfrm>
                        <a:off x="8341839" y="531223"/>
                        <a:ext cx="914400" cy="771525"/>
                      </a:xfrm>
                      <a:prstGeom prst="rect">
                        <a:avLst/>
                      </a:prstGeom>
                    </p:spPr>
                  </p:pic>
                </p:oleObj>
              </mc:Fallback>
            </mc:AlternateContent>
          </a:graphicData>
        </a:graphic>
      </p:graphicFrame>
      <p:sp>
        <p:nvSpPr>
          <p:cNvPr id="17" name="TextBox 16"/>
          <p:cNvSpPr txBox="1"/>
          <p:nvPr/>
        </p:nvSpPr>
        <p:spPr>
          <a:xfrm>
            <a:off x="278397" y="4038893"/>
            <a:ext cx="1205458" cy="553998"/>
          </a:xfrm>
          <a:prstGeom prst="rect">
            <a:avLst/>
          </a:prstGeom>
          <a:noFill/>
        </p:spPr>
        <p:txBody>
          <a:bodyPr wrap="none" lIns="0" tIns="0" rIns="0" bIns="0" rtlCol="0">
            <a:spAutoFit/>
          </a:bodyPr>
          <a:lstStyle/>
          <a:p>
            <a:r>
              <a:rPr lang="en-US" dirty="0">
                <a:solidFill>
                  <a:srgbClr val="00B050"/>
                </a:solidFill>
                <a:latin typeface="Helvetica LT Std"/>
              </a:rPr>
              <a:t>Revenue &amp; </a:t>
            </a:r>
          </a:p>
          <a:p>
            <a:r>
              <a:rPr lang="en-US" dirty="0">
                <a:solidFill>
                  <a:srgbClr val="00B050"/>
                </a:solidFill>
                <a:latin typeface="Helvetica LT Std"/>
              </a:rPr>
              <a:t>Income</a:t>
            </a:r>
          </a:p>
        </p:txBody>
      </p:sp>
      <p:sp>
        <p:nvSpPr>
          <p:cNvPr id="18" name="TextBox 17"/>
          <p:cNvSpPr txBox="1"/>
          <p:nvPr/>
        </p:nvSpPr>
        <p:spPr>
          <a:xfrm>
            <a:off x="264934" y="5097821"/>
            <a:ext cx="1013098" cy="276999"/>
          </a:xfrm>
          <a:prstGeom prst="rect">
            <a:avLst/>
          </a:prstGeom>
          <a:noFill/>
        </p:spPr>
        <p:txBody>
          <a:bodyPr wrap="none" lIns="0" tIns="0" rIns="0" bIns="0" rtlCol="0">
            <a:spAutoFit/>
          </a:bodyPr>
          <a:lstStyle/>
          <a:p>
            <a:r>
              <a:rPr lang="en-US" dirty="0">
                <a:solidFill>
                  <a:srgbClr val="FFC000"/>
                </a:solidFill>
                <a:latin typeface="Helvetica LT Std"/>
              </a:rPr>
              <a:t>Expenses</a:t>
            </a:r>
          </a:p>
        </p:txBody>
      </p:sp>
      <p:sp>
        <p:nvSpPr>
          <p:cNvPr id="19" name="Text Box 7"/>
          <p:cNvSpPr txBox="1">
            <a:spLocks noChangeArrowheads="1"/>
          </p:cNvSpPr>
          <p:nvPr/>
        </p:nvSpPr>
        <p:spPr bwMode="auto">
          <a:xfrm>
            <a:off x="241302" y="6500548"/>
            <a:ext cx="4384675" cy="400110"/>
          </a:xfrm>
          <a:prstGeom prst="rect">
            <a:avLst/>
          </a:prstGeom>
          <a:noFill/>
          <a:ln w="9525">
            <a:noFill/>
            <a:miter lim="800000"/>
            <a:headEnd/>
            <a:tailEnd/>
          </a:ln>
        </p:spPr>
        <p:txBody>
          <a:bodyPr wrap="square">
            <a:spAutoFit/>
          </a:bodyPr>
          <a:lstStyle/>
          <a:p>
            <a:r>
              <a:rPr lang="en-US" sz="2000" dirty="0">
                <a:solidFill>
                  <a:srgbClr val="3DB7E9"/>
                </a:solidFill>
                <a:latin typeface="Helvetica LT Std"/>
              </a:rPr>
              <a:t>LOS 22.d Describe</a:t>
            </a:r>
          </a:p>
        </p:txBody>
      </p:sp>
    </p:spTree>
    <p:extLst>
      <p:ext uri="{BB962C8B-B14F-4D97-AF65-F5344CB8AC3E}">
        <p14:creationId xmlns:p14="http://schemas.microsoft.com/office/powerpoint/2010/main" val="7523709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p:txBody>
          <a:bodyPr/>
          <a:lstStyle/>
          <a:p>
            <a:r>
              <a:rPr lang="en-US" dirty="0">
                <a:latin typeface="Helvetica LT Std"/>
              </a:rPr>
              <a:t>5.1. Accruals</a:t>
            </a:r>
          </a:p>
          <a:p>
            <a:r>
              <a:rPr lang="en-US" dirty="0">
                <a:latin typeface="Helvetica LT Std"/>
              </a:rPr>
              <a:t>Accrual accounting requires that revenue be recorded when earned and that expenses be recorded when incurred, irrespective of when the related cash movements occur. </a:t>
            </a:r>
          </a:p>
          <a:p>
            <a:r>
              <a:rPr lang="en-US" dirty="0">
                <a:latin typeface="Helvetica LT Std"/>
              </a:rPr>
              <a:t>The purpose of accrual entries is to report revenue and expense in the proper accounting period. Because accrual entries occur due to timing differences between cash movements and accounting recognition of revenue or expense, it follows that there are only a few possibilities. </a:t>
            </a:r>
          </a:p>
          <a:p>
            <a:r>
              <a:rPr lang="en-US" dirty="0">
                <a:latin typeface="Helvetica LT Std"/>
              </a:rPr>
              <a:t>“Matching Principle”</a:t>
            </a:r>
          </a:p>
          <a:p>
            <a:pPr marL="631825" lvl="1">
              <a:buFont typeface="Wingdings" panose="05000000000000000000" pitchFamily="2" charset="2"/>
              <a:buChar char="Ø"/>
            </a:pPr>
            <a:r>
              <a:rPr lang="en-US" dirty="0">
                <a:latin typeface="Helvetica LT Std"/>
              </a:rPr>
              <a:t>Unearned revenue (or deferred revenue) </a:t>
            </a:r>
          </a:p>
          <a:p>
            <a:pPr marL="631825" lvl="1">
              <a:buFont typeface="Wingdings" panose="05000000000000000000" pitchFamily="2" charset="2"/>
              <a:buChar char="Ø"/>
            </a:pPr>
            <a:r>
              <a:rPr lang="en-US" dirty="0">
                <a:latin typeface="Helvetica LT Std"/>
              </a:rPr>
              <a:t>Unbilled revenue (or accrued revenue)</a:t>
            </a:r>
          </a:p>
          <a:p>
            <a:pPr marL="631825" lvl="1">
              <a:buFont typeface="Wingdings" panose="05000000000000000000" pitchFamily="2" charset="2"/>
              <a:buChar char="Ø"/>
            </a:pPr>
            <a:r>
              <a:rPr lang="en-US" dirty="0">
                <a:latin typeface="Helvetica LT Std"/>
              </a:rPr>
              <a:t>Prepaid expense </a:t>
            </a:r>
          </a:p>
          <a:p>
            <a:pPr marL="631825" lvl="1">
              <a:buFont typeface="Wingdings" panose="05000000000000000000" pitchFamily="2" charset="2"/>
              <a:buChar char="Ø"/>
            </a:pPr>
            <a:r>
              <a:rPr lang="en-US" dirty="0">
                <a:latin typeface="Helvetica LT Std"/>
              </a:rPr>
              <a:t>Accrued expenses</a:t>
            </a:r>
          </a:p>
          <a:p>
            <a:pPr>
              <a:buFont typeface="Wingdings" panose="05000000000000000000" pitchFamily="2" charset="2"/>
              <a:buChar char="Ø"/>
            </a:pPr>
            <a:endParaRPr lang="en-US" sz="1600" dirty="0">
              <a:latin typeface="Helvetica LT Std"/>
            </a:endParaRPr>
          </a:p>
        </p:txBody>
      </p:sp>
      <p:sp>
        <p:nvSpPr>
          <p:cNvPr id="3" name="Title 2"/>
          <p:cNvSpPr>
            <a:spLocks noGrp="1"/>
          </p:cNvSpPr>
          <p:nvPr>
            <p:ph type="title"/>
          </p:nvPr>
        </p:nvSpPr>
        <p:spPr/>
        <p:txBody>
          <a:bodyPr/>
          <a:lstStyle/>
          <a:p>
            <a:r>
              <a:rPr lang="en-US" dirty="0">
                <a:latin typeface="Helvetica LT Std"/>
              </a:rPr>
              <a:t>5. ACCRUALS AND VALUATION ADJUSTMENTS</a:t>
            </a:r>
          </a:p>
        </p:txBody>
      </p:sp>
      <p:sp>
        <p:nvSpPr>
          <p:cNvPr id="5" name="Text Box 7"/>
          <p:cNvSpPr txBox="1">
            <a:spLocks noChangeArrowheads="1"/>
          </p:cNvSpPr>
          <p:nvPr/>
        </p:nvSpPr>
        <p:spPr bwMode="auto">
          <a:xfrm>
            <a:off x="241302" y="6500548"/>
            <a:ext cx="4384675" cy="400110"/>
          </a:xfrm>
          <a:prstGeom prst="rect">
            <a:avLst/>
          </a:prstGeom>
          <a:noFill/>
          <a:ln w="9525">
            <a:noFill/>
            <a:miter lim="800000"/>
            <a:headEnd/>
            <a:tailEnd/>
          </a:ln>
        </p:spPr>
        <p:txBody>
          <a:bodyPr wrap="square">
            <a:spAutoFit/>
          </a:bodyPr>
          <a:lstStyle/>
          <a:p>
            <a:r>
              <a:rPr lang="en-US" sz="2000" dirty="0">
                <a:solidFill>
                  <a:srgbClr val="3DB7E9"/>
                </a:solidFill>
                <a:latin typeface="Helvetica LT Std"/>
              </a:rPr>
              <a:t>LOS 22.e Describe</a:t>
            </a:r>
          </a:p>
        </p:txBody>
      </p:sp>
    </p:spTree>
    <p:extLst>
      <p:ext uri="{BB962C8B-B14F-4D97-AF65-F5344CB8AC3E}">
        <p14:creationId xmlns:p14="http://schemas.microsoft.com/office/powerpoint/2010/main" val="4236577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latin typeface="Helvetica LT Std"/>
              </a:rPr>
              <a:t>2. THE CLASSIFICATION OF BUSINESS ACTIVITIES</a:t>
            </a:r>
          </a:p>
        </p:txBody>
      </p:sp>
      <p:sp>
        <p:nvSpPr>
          <p:cNvPr id="7" name="Text Box 7"/>
          <p:cNvSpPr txBox="1">
            <a:spLocks noChangeArrowheads="1"/>
          </p:cNvSpPr>
          <p:nvPr/>
        </p:nvSpPr>
        <p:spPr bwMode="auto">
          <a:xfrm>
            <a:off x="241302" y="6500548"/>
            <a:ext cx="4384675" cy="707886"/>
          </a:xfrm>
          <a:prstGeom prst="rect">
            <a:avLst/>
          </a:prstGeom>
          <a:noFill/>
          <a:ln w="9525">
            <a:noFill/>
            <a:miter lim="800000"/>
            <a:headEnd/>
            <a:tailEnd/>
          </a:ln>
        </p:spPr>
        <p:txBody>
          <a:bodyPr wrap="square">
            <a:spAutoFit/>
          </a:bodyPr>
          <a:lstStyle/>
          <a:p>
            <a:r>
              <a:rPr lang="en-US" sz="2000" dirty="0">
                <a:solidFill>
                  <a:srgbClr val="3DB7E9"/>
                </a:solidFill>
                <a:latin typeface="Helvetica LT Std"/>
              </a:rPr>
              <a:t>LOS 22.a Describe</a:t>
            </a:r>
          </a:p>
          <a:p>
            <a:r>
              <a:rPr lang="de-DE" sz="2000" dirty="0">
                <a:solidFill>
                  <a:srgbClr val="3DB7E9"/>
                </a:solidFill>
                <a:latin typeface="Helvetica LT Std"/>
              </a:rPr>
              <a:t> </a:t>
            </a:r>
            <a:endParaRPr lang="en-US" sz="2000" dirty="0">
              <a:solidFill>
                <a:srgbClr val="3DB7E9"/>
              </a:solidFill>
              <a:latin typeface="Helvetica LT Std"/>
            </a:endParaRPr>
          </a:p>
        </p:txBody>
      </p:sp>
      <p:sp>
        <p:nvSpPr>
          <p:cNvPr id="2" name="TextBox 1"/>
          <p:cNvSpPr txBox="1"/>
          <p:nvPr/>
        </p:nvSpPr>
        <p:spPr>
          <a:xfrm>
            <a:off x="3856383" y="4929809"/>
            <a:ext cx="65" cy="276999"/>
          </a:xfrm>
          <a:prstGeom prst="rect">
            <a:avLst/>
          </a:prstGeom>
          <a:noFill/>
        </p:spPr>
        <p:txBody>
          <a:bodyPr wrap="none" lIns="0" tIns="0" rIns="0" bIns="0" rtlCol="0">
            <a:spAutoFit/>
          </a:bodyPr>
          <a:lstStyle/>
          <a:p>
            <a:endParaRPr lang="en-US" dirty="0">
              <a:solidFill>
                <a:srgbClr val="2D3749"/>
              </a:solidFill>
              <a:latin typeface="Helvetica LT Std" charset="0"/>
              <a:ea typeface="Helvetica LT Std" charset="0"/>
              <a:cs typeface="Helvetica LT Std" charset="0"/>
            </a:endParaRPr>
          </a:p>
        </p:txBody>
      </p:sp>
      <p:sp>
        <p:nvSpPr>
          <p:cNvPr id="4" name="TextBox 3"/>
          <p:cNvSpPr txBox="1"/>
          <p:nvPr/>
        </p:nvSpPr>
        <p:spPr>
          <a:xfrm>
            <a:off x="2214074" y="1410233"/>
            <a:ext cx="3315010" cy="184666"/>
          </a:xfrm>
          <a:prstGeom prst="rect">
            <a:avLst/>
          </a:prstGeom>
          <a:noFill/>
        </p:spPr>
        <p:txBody>
          <a:bodyPr wrap="none" lIns="0" tIns="0" rIns="0" bIns="0" rtlCol="0">
            <a:spAutoFit/>
          </a:bodyPr>
          <a:lstStyle/>
          <a:p>
            <a:pPr marL="171450" indent="-171450">
              <a:buFont typeface="Wingdings" panose="05000000000000000000" pitchFamily="2" charset="2"/>
              <a:buChar char="§"/>
            </a:pPr>
            <a:r>
              <a:rPr lang="en-US" sz="1200" dirty="0">
                <a:solidFill>
                  <a:srgbClr val="2D3749"/>
                </a:solidFill>
                <a:latin typeface="Helvetica LT Std" charset="0"/>
                <a:ea typeface="Helvetica LT Std" charset="0"/>
                <a:cs typeface="Helvetica LT Std" charset="0"/>
              </a:rPr>
              <a:t>Sales of goods and services to customers: (R)</a:t>
            </a:r>
          </a:p>
        </p:txBody>
      </p:sp>
      <p:sp>
        <p:nvSpPr>
          <p:cNvPr id="6" name="TextBox 5"/>
          <p:cNvSpPr txBox="1"/>
          <p:nvPr/>
        </p:nvSpPr>
        <p:spPr>
          <a:xfrm>
            <a:off x="2216635" y="1651524"/>
            <a:ext cx="3270126" cy="184666"/>
          </a:xfrm>
          <a:prstGeom prst="rect">
            <a:avLst/>
          </a:prstGeom>
          <a:noFill/>
        </p:spPr>
        <p:txBody>
          <a:bodyPr wrap="none" lIns="0" tIns="0" rIns="0" bIns="0" rtlCol="0">
            <a:spAutoFit/>
          </a:bodyPr>
          <a:lstStyle/>
          <a:p>
            <a:pPr marL="171450" indent="-171450">
              <a:buFont typeface="Wingdings" panose="05000000000000000000" pitchFamily="2" charset="2"/>
              <a:buChar char="§"/>
            </a:pPr>
            <a:r>
              <a:rPr lang="en-US" sz="1200" dirty="0">
                <a:solidFill>
                  <a:srgbClr val="2D3749"/>
                </a:solidFill>
                <a:latin typeface="Helvetica LT Std" charset="0"/>
                <a:ea typeface="Helvetica LT Std" charset="0"/>
                <a:cs typeface="Helvetica LT Std" charset="0"/>
              </a:rPr>
              <a:t>Costs of providing the goods and services</a:t>
            </a:r>
            <a:r>
              <a:rPr lang="en-US" sz="1200" dirty="0">
                <a:solidFill>
                  <a:srgbClr val="2D3749"/>
                </a:solidFill>
                <a:latin typeface="Helvetica LT Std" charset="0"/>
                <a:ea typeface="Helvetica LT Std" charset="0"/>
                <a:cs typeface="Helvetica LT Std" charset="0"/>
                <a:sym typeface="Wingdings" panose="05000000000000000000" pitchFamily="2" charset="2"/>
              </a:rPr>
              <a:t>:(X)</a:t>
            </a:r>
          </a:p>
        </p:txBody>
      </p:sp>
      <p:sp>
        <p:nvSpPr>
          <p:cNvPr id="8" name="TextBox 7"/>
          <p:cNvSpPr txBox="1"/>
          <p:nvPr/>
        </p:nvSpPr>
        <p:spPr>
          <a:xfrm>
            <a:off x="2226572" y="1867032"/>
            <a:ext cx="1838645" cy="184666"/>
          </a:xfrm>
          <a:prstGeom prst="rect">
            <a:avLst/>
          </a:prstGeom>
          <a:noFill/>
        </p:spPr>
        <p:txBody>
          <a:bodyPr wrap="none" lIns="0" tIns="0" rIns="0" bIns="0" rtlCol="0">
            <a:spAutoFit/>
          </a:bodyPr>
          <a:lstStyle/>
          <a:p>
            <a:pPr marL="171450" indent="-171450">
              <a:buFont typeface="Wingdings" panose="05000000000000000000" pitchFamily="2" charset="2"/>
              <a:buChar char="§"/>
            </a:pPr>
            <a:r>
              <a:rPr lang="en-US" sz="1200" dirty="0">
                <a:solidFill>
                  <a:srgbClr val="2D3749"/>
                </a:solidFill>
                <a:latin typeface="Helvetica LT Std" charset="0"/>
                <a:ea typeface="Helvetica LT Std" charset="0"/>
                <a:cs typeface="Helvetica LT Std" charset="0"/>
              </a:rPr>
              <a:t>Income tax expense: (X)</a:t>
            </a:r>
          </a:p>
        </p:txBody>
      </p:sp>
      <p:sp>
        <p:nvSpPr>
          <p:cNvPr id="9" name="TextBox 8"/>
          <p:cNvSpPr txBox="1"/>
          <p:nvPr/>
        </p:nvSpPr>
        <p:spPr>
          <a:xfrm>
            <a:off x="2226577" y="2114872"/>
            <a:ext cx="7220078" cy="184666"/>
          </a:xfrm>
          <a:prstGeom prst="rect">
            <a:avLst/>
          </a:prstGeom>
          <a:noFill/>
        </p:spPr>
        <p:txBody>
          <a:bodyPr wrap="square" lIns="0" tIns="0" rIns="0" bIns="0" rtlCol="0">
            <a:spAutoFit/>
          </a:bodyPr>
          <a:lstStyle/>
          <a:p>
            <a:pPr marL="171450" indent="-171450">
              <a:buFont typeface="Wingdings" panose="05000000000000000000" pitchFamily="2" charset="2"/>
              <a:buChar char="§"/>
            </a:pPr>
            <a:r>
              <a:rPr lang="en-US" sz="1200" dirty="0">
                <a:solidFill>
                  <a:srgbClr val="2D3749"/>
                </a:solidFill>
                <a:latin typeface="Helvetica LT Std" charset="0"/>
                <a:ea typeface="Helvetica LT Std" charset="0"/>
                <a:cs typeface="Helvetica LT Std" charset="0"/>
              </a:rPr>
              <a:t>Holding short-term assets or incurring short-term liabilities directly related to operating activities: (A), (L)</a:t>
            </a:r>
          </a:p>
        </p:txBody>
      </p:sp>
      <p:sp>
        <p:nvSpPr>
          <p:cNvPr id="10" name="TextBox 9"/>
          <p:cNvSpPr txBox="1"/>
          <p:nvPr/>
        </p:nvSpPr>
        <p:spPr>
          <a:xfrm>
            <a:off x="450654" y="1427269"/>
            <a:ext cx="1304844" cy="184666"/>
          </a:xfrm>
          <a:prstGeom prst="rect">
            <a:avLst/>
          </a:prstGeom>
          <a:noFill/>
        </p:spPr>
        <p:txBody>
          <a:bodyPr wrap="none" lIns="0" tIns="0" rIns="0" bIns="0" rtlCol="0">
            <a:spAutoFit/>
          </a:bodyPr>
          <a:lstStyle/>
          <a:p>
            <a:r>
              <a:rPr lang="en-US" sz="1200" dirty="0">
                <a:solidFill>
                  <a:srgbClr val="2D3749"/>
                </a:solidFill>
                <a:latin typeface="Helvetica LT Std" charset="0"/>
                <a:ea typeface="Helvetica LT Std" charset="0"/>
                <a:cs typeface="Helvetica LT Std" charset="0"/>
              </a:rPr>
              <a:t>Operating activities</a:t>
            </a:r>
          </a:p>
        </p:txBody>
      </p:sp>
      <p:sp>
        <p:nvSpPr>
          <p:cNvPr id="11" name="TextBox 10"/>
          <p:cNvSpPr txBox="1"/>
          <p:nvPr/>
        </p:nvSpPr>
        <p:spPr>
          <a:xfrm>
            <a:off x="450654" y="2607550"/>
            <a:ext cx="1245534" cy="184666"/>
          </a:xfrm>
          <a:prstGeom prst="rect">
            <a:avLst/>
          </a:prstGeom>
          <a:noFill/>
        </p:spPr>
        <p:txBody>
          <a:bodyPr wrap="none" lIns="0" tIns="0" rIns="0" bIns="0" rtlCol="0">
            <a:spAutoFit/>
          </a:bodyPr>
          <a:lstStyle/>
          <a:p>
            <a:r>
              <a:rPr lang="en-US" sz="1200" dirty="0">
                <a:solidFill>
                  <a:srgbClr val="2D3749"/>
                </a:solidFill>
                <a:latin typeface="Helvetica LT Std" charset="0"/>
                <a:ea typeface="Helvetica LT Std" charset="0"/>
                <a:cs typeface="Helvetica LT Std" charset="0"/>
              </a:rPr>
              <a:t>Investing activities</a:t>
            </a:r>
          </a:p>
        </p:txBody>
      </p:sp>
      <p:sp>
        <p:nvSpPr>
          <p:cNvPr id="12" name="TextBox 11"/>
          <p:cNvSpPr txBox="1"/>
          <p:nvPr/>
        </p:nvSpPr>
        <p:spPr>
          <a:xfrm>
            <a:off x="2226572" y="2634588"/>
            <a:ext cx="5002780" cy="184666"/>
          </a:xfrm>
          <a:prstGeom prst="rect">
            <a:avLst/>
          </a:prstGeom>
          <a:noFill/>
        </p:spPr>
        <p:txBody>
          <a:bodyPr wrap="none" lIns="0" tIns="0" rIns="0" bIns="0" rtlCol="0">
            <a:spAutoFit/>
          </a:bodyPr>
          <a:lstStyle/>
          <a:p>
            <a:pPr marL="171450" indent="-171450">
              <a:buFont typeface="Wingdings" panose="05000000000000000000" pitchFamily="2" charset="2"/>
              <a:buChar char="§"/>
            </a:pPr>
            <a:r>
              <a:rPr lang="en-US" sz="1200" dirty="0">
                <a:solidFill>
                  <a:srgbClr val="2D3749"/>
                </a:solidFill>
                <a:latin typeface="Helvetica LT Std" charset="0"/>
                <a:ea typeface="Helvetica LT Std" charset="0"/>
                <a:cs typeface="Helvetica LT Std" charset="0"/>
              </a:rPr>
              <a:t>Purchase or sale of assets, such as property, plant, and equipment: (A)</a:t>
            </a:r>
          </a:p>
        </p:txBody>
      </p:sp>
      <p:sp>
        <p:nvSpPr>
          <p:cNvPr id="13" name="TextBox 12"/>
          <p:cNvSpPr txBox="1"/>
          <p:nvPr/>
        </p:nvSpPr>
        <p:spPr>
          <a:xfrm>
            <a:off x="2224013" y="2832159"/>
            <a:ext cx="4519571" cy="184666"/>
          </a:xfrm>
          <a:prstGeom prst="rect">
            <a:avLst/>
          </a:prstGeom>
          <a:noFill/>
        </p:spPr>
        <p:txBody>
          <a:bodyPr wrap="none" lIns="0" tIns="0" rIns="0" bIns="0" rtlCol="0">
            <a:spAutoFit/>
          </a:bodyPr>
          <a:lstStyle/>
          <a:p>
            <a:pPr marL="171450" indent="-171450">
              <a:buFont typeface="Wingdings" panose="05000000000000000000" pitchFamily="2" charset="2"/>
              <a:buChar char="§"/>
            </a:pPr>
            <a:r>
              <a:rPr lang="en-US" sz="1200" dirty="0">
                <a:solidFill>
                  <a:srgbClr val="2D3749"/>
                </a:solidFill>
                <a:latin typeface="Helvetica LT Std" charset="0"/>
                <a:ea typeface="Helvetica LT Std" charset="0"/>
                <a:cs typeface="Helvetica LT Std" charset="0"/>
              </a:rPr>
              <a:t>Purchase or sale of other entities’ equity and debt securities: (A)</a:t>
            </a:r>
          </a:p>
        </p:txBody>
      </p:sp>
      <p:sp>
        <p:nvSpPr>
          <p:cNvPr id="14" name="TextBox 13"/>
          <p:cNvSpPr txBox="1"/>
          <p:nvPr/>
        </p:nvSpPr>
        <p:spPr>
          <a:xfrm>
            <a:off x="450654" y="3146680"/>
            <a:ext cx="1338508" cy="184666"/>
          </a:xfrm>
          <a:prstGeom prst="rect">
            <a:avLst/>
          </a:prstGeom>
          <a:noFill/>
        </p:spPr>
        <p:txBody>
          <a:bodyPr wrap="none" lIns="0" tIns="0" rIns="0" bIns="0" rtlCol="0">
            <a:spAutoFit/>
          </a:bodyPr>
          <a:lstStyle/>
          <a:p>
            <a:r>
              <a:rPr lang="en-US" sz="1200" dirty="0">
                <a:solidFill>
                  <a:srgbClr val="2D3749"/>
                </a:solidFill>
                <a:latin typeface="Helvetica LT Std" charset="0"/>
                <a:ea typeface="Helvetica LT Std" charset="0"/>
                <a:cs typeface="Helvetica LT Std" charset="0"/>
              </a:rPr>
              <a:t>Financing activities </a:t>
            </a:r>
          </a:p>
        </p:txBody>
      </p:sp>
      <p:sp>
        <p:nvSpPr>
          <p:cNvPr id="15" name="TextBox 14"/>
          <p:cNvSpPr txBox="1"/>
          <p:nvPr/>
        </p:nvSpPr>
        <p:spPr>
          <a:xfrm>
            <a:off x="2224013" y="3207889"/>
            <a:ext cx="5471498" cy="184666"/>
          </a:xfrm>
          <a:prstGeom prst="rect">
            <a:avLst/>
          </a:prstGeom>
          <a:noFill/>
        </p:spPr>
        <p:txBody>
          <a:bodyPr wrap="none" lIns="0" tIns="0" rIns="0" bIns="0" rtlCol="0">
            <a:spAutoFit/>
          </a:bodyPr>
          <a:lstStyle/>
          <a:p>
            <a:pPr marL="171450" indent="-171450">
              <a:buFont typeface="Wingdings" panose="05000000000000000000" pitchFamily="2" charset="2"/>
              <a:buChar char="§"/>
            </a:pPr>
            <a:r>
              <a:rPr lang="en-US" sz="1200" dirty="0">
                <a:solidFill>
                  <a:srgbClr val="2D3749"/>
                </a:solidFill>
                <a:latin typeface="Helvetica LT Std" charset="0"/>
                <a:ea typeface="Helvetica LT Std" charset="0"/>
                <a:cs typeface="Helvetica LT Std" charset="0"/>
              </a:rPr>
              <a:t>Issuance or repurchase of the company’s own preferred or common stock</a:t>
            </a:r>
            <a:r>
              <a:rPr lang="en-US" sz="1200" dirty="0">
                <a:solidFill>
                  <a:srgbClr val="2D3749"/>
                </a:solidFill>
                <a:latin typeface="Helvetica LT Std" charset="0"/>
                <a:ea typeface="Helvetica LT Std" charset="0"/>
                <a:cs typeface="Helvetica LT Std" charset="0"/>
                <a:sym typeface="Wingdings" panose="05000000000000000000" pitchFamily="2" charset="2"/>
              </a:rPr>
              <a:t>: (E)</a:t>
            </a:r>
            <a:endParaRPr lang="en-US" sz="1200" dirty="0">
              <a:solidFill>
                <a:srgbClr val="2D3749"/>
              </a:solidFill>
              <a:latin typeface="Helvetica LT Std" charset="0"/>
              <a:ea typeface="Helvetica LT Std" charset="0"/>
              <a:cs typeface="Helvetica LT Std" charset="0"/>
            </a:endParaRPr>
          </a:p>
        </p:txBody>
      </p:sp>
      <p:sp>
        <p:nvSpPr>
          <p:cNvPr id="16" name="TextBox 15"/>
          <p:cNvSpPr txBox="1"/>
          <p:nvPr/>
        </p:nvSpPr>
        <p:spPr>
          <a:xfrm>
            <a:off x="2227740" y="3410850"/>
            <a:ext cx="2521524" cy="184666"/>
          </a:xfrm>
          <a:prstGeom prst="rect">
            <a:avLst/>
          </a:prstGeom>
          <a:noFill/>
        </p:spPr>
        <p:txBody>
          <a:bodyPr wrap="none" lIns="0" tIns="0" rIns="0" bIns="0" rtlCol="0">
            <a:spAutoFit/>
          </a:bodyPr>
          <a:lstStyle/>
          <a:p>
            <a:pPr marL="171450" indent="-171450">
              <a:buFont typeface="Wingdings" panose="05000000000000000000" pitchFamily="2" charset="2"/>
              <a:buChar char="§"/>
            </a:pPr>
            <a:r>
              <a:rPr lang="en-US" sz="1200" dirty="0">
                <a:solidFill>
                  <a:srgbClr val="2D3749"/>
                </a:solidFill>
                <a:latin typeface="Helvetica LT Std" charset="0"/>
                <a:ea typeface="Helvetica LT Std" charset="0"/>
                <a:cs typeface="Helvetica LT Std" charset="0"/>
              </a:rPr>
              <a:t>Issuance or repayment of debt: (L)</a:t>
            </a:r>
          </a:p>
        </p:txBody>
      </p:sp>
      <p:sp>
        <p:nvSpPr>
          <p:cNvPr id="17" name="TextBox 16"/>
          <p:cNvSpPr txBox="1"/>
          <p:nvPr/>
        </p:nvSpPr>
        <p:spPr>
          <a:xfrm>
            <a:off x="2224013" y="3607483"/>
            <a:ext cx="5738750" cy="184666"/>
          </a:xfrm>
          <a:prstGeom prst="rect">
            <a:avLst/>
          </a:prstGeom>
          <a:noFill/>
        </p:spPr>
        <p:txBody>
          <a:bodyPr wrap="none" lIns="0" tIns="0" rIns="0" bIns="0" rtlCol="0">
            <a:spAutoFit/>
          </a:bodyPr>
          <a:lstStyle/>
          <a:p>
            <a:pPr marL="171450" indent="-171450">
              <a:buFont typeface="Wingdings" panose="05000000000000000000" pitchFamily="2" charset="2"/>
              <a:buChar char="§"/>
            </a:pPr>
            <a:r>
              <a:rPr lang="en-US" sz="1200" dirty="0">
                <a:solidFill>
                  <a:srgbClr val="2D3749"/>
                </a:solidFill>
                <a:latin typeface="Helvetica LT Std" charset="0"/>
                <a:ea typeface="Helvetica LT Std" charset="0"/>
                <a:cs typeface="Helvetica LT Std" charset="0"/>
              </a:rPr>
              <a:t>Payment of distributions (i.e., dividends to preferred or common stockholders): (E)</a:t>
            </a:r>
          </a:p>
        </p:txBody>
      </p:sp>
      <p:sp>
        <p:nvSpPr>
          <p:cNvPr id="18" name="TextBox 17"/>
          <p:cNvSpPr txBox="1"/>
          <p:nvPr/>
        </p:nvSpPr>
        <p:spPr>
          <a:xfrm>
            <a:off x="507350" y="4199544"/>
            <a:ext cx="5647380" cy="153888"/>
          </a:xfrm>
          <a:prstGeom prst="rect">
            <a:avLst/>
          </a:prstGeom>
          <a:noFill/>
        </p:spPr>
        <p:txBody>
          <a:bodyPr wrap="none" lIns="0" tIns="0" rIns="0" bIns="0" rtlCol="0">
            <a:spAutoFit/>
          </a:bodyPr>
          <a:lstStyle/>
          <a:p>
            <a:r>
              <a:rPr lang="en-US" sz="1000" dirty="0">
                <a:solidFill>
                  <a:srgbClr val="2D3749"/>
                </a:solidFill>
                <a:latin typeface="Helvetica LT Std" charset="0"/>
                <a:ea typeface="Helvetica LT Std" charset="0"/>
                <a:cs typeface="Helvetica LT Std" charset="0"/>
              </a:rPr>
              <a:t>Accounting elements: Assets (A), Liabilities (L), Owners’ Equity (E), Revenue (R), and Expenses (X)</a:t>
            </a:r>
          </a:p>
        </p:txBody>
      </p:sp>
      <p:cxnSp>
        <p:nvCxnSpPr>
          <p:cNvPr id="21" name="Straight Connector 20"/>
          <p:cNvCxnSpPr/>
          <p:nvPr/>
        </p:nvCxnSpPr>
        <p:spPr bwMode="auto">
          <a:xfrm>
            <a:off x="395355" y="1331841"/>
            <a:ext cx="9000000" cy="0"/>
          </a:xfrm>
          <a:prstGeom prst="line">
            <a:avLst/>
          </a:prstGeom>
          <a:ln w="28575">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3" name="Straight Connector 22"/>
          <p:cNvCxnSpPr/>
          <p:nvPr/>
        </p:nvCxnSpPr>
        <p:spPr bwMode="auto">
          <a:xfrm>
            <a:off x="400959" y="2547727"/>
            <a:ext cx="9000000" cy="0"/>
          </a:xfrm>
          <a:prstGeom prst="line">
            <a:avLst/>
          </a:prstGeom>
          <a:ln w="28575">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bwMode="auto">
          <a:xfrm>
            <a:off x="433030" y="3067877"/>
            <a:ext cx="9000000" cy="0"/>
          </a:xfrm>
          <a:prstGeom prst="line">
            <a:avLst/>
          </a:prstGeom>
          <a:ln w="28575">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bwMode="auto">
          <a:xfrm>
            <a:off x="423091" y="3916013"/>
            <a:ext cx="9000000" cy="0"/>
          </a:xfrm>
          <a:prstGeom prst="line">
            <a:avLst/>
          </a:prstGeom>
          <a:ln w="28575">
            <a:headEnd type="none" w="med" len="med"/>
            <a:tailEnd type="none" w="med" len="me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688601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latin typeface="Helvetica LT Std"/>
              </a:rPr>
              <a:t>Practice Q</a:t>
            </a:r>
            <a:endParaRPr lang="en-US" dirty="0">
              <a:latin typeface="Helvetica LT Std"/>
            </a:endParaRPr>
          </a:p>
        </p:txBody>
      </p:sp>
      <p:pic>
        <p:nvPicPr>
          <p:cNvPr id="14" name="Picture 13"/>
          <p:cNvPicPr>
            <a:picLocks noChangeAspect="1"/>
          </p:cNvPicPr>
          <p:nvPr/>
        </p:nvPicPr>
        <p:blipFill>
          <a:blip r:embed="rId3"/>
          <a:stretch>
            <a:fillRect/>
          </a:stretch>
        </p:blipFill>
        <p:spPr>
          <a:xfrm>
            <a:off x="7070331" y="1001391"/>
            <a:ext cx="2530871" cy="2414588"/>
          </a:xfrm>
          <a:prstGeom prst="rect">
            <a:avLst/>
          </a:prstGeom>
        </p:spPr>
      </p:pic>
      <p:sp>
        <p:nvSpPr>
          <p:cNvPr id="5" name="Rectangle 4"/>
          <p:cNvSpPr/>
          <p:nvPr/>
        </p:nvSpPr>
        <p:spPr>
          <a:xfrm>
            <a:off x="483925" y="823956"/>
            <a:ext cx="6586406" cy="2031325"/>
          </a:xfrm>
          <a:prstGeom prst="rect">
            <a:avLst/>
          </a:prstGeom>
        </p:spPr>
        <p:txBody>
          <a:bodyPr wrap="square">
            <a:spAutoFit/>
          </a:bodyPr>
          <a:lstStyle/>
          <a:p>
            <a:r>
              <a:rPr lang="en-CA" dirty="0">
                <a:solidFill>
                  <a:srgbClr val="2D3749"/>
                </a:solidFill>
                <a:latin typeface="Helvetica LT Std" charset="0"/>
                <a:ea typeface="Helvetica LT Std" charset="0"/>
                <a:cs typeface="Helvetica LT Std" charset="0"/>
              </a:rPr>
              <a:t>When, at the end of an accounting period, a revenue has been recognized in the financial statements but no billing has occurred and no cash has been received, the accrual is to:</a:t>
            </a:r>
          </a:p>
          <a:p>
            <a:endParaRPr lang="en-CA" dirty="0">
              <a:solidFill>
                <a:srgbClr val="2D3749"/>
              </a:solidFill>
              <a:latin typeface="Helvetica LT Std" charset="0"/>
              <a:ea typeface="Helvetica LT Std" charset="0"/>
              <a:cs typeface="Helvetica LT Std" charset="0"/>
            </a:endParaRPr>
          </a:p>
          <a:p>
            <a:pPr marL="800100" lvl="1" indent="-342900">
              <a:buFont typeface="+mj-lt"/>
              <a:buAutoNum type="alphaUcPeriod"/>
            </a:pPr>
            <a:r>
              <a:rPr lang="en-CA" dirty="0">
                <a:solidFill>
                  <a:srgbClr val="2D3749"/>
                </a:solidFill>
                <a:latin typeface="Helvetica LT Std" charset="0"/>
                <a:ea typeface="Helvetica LT Std" charset="0"/>
                <a:cs typeface="Helvetica LT Std" charset="0"/>
              </a:rPr>
              <a:t>unbilled (accrued) revenue, an asset.</a:t>
            </a:r>
          </a:p>
          <a:p>
            <a:pPr marL="800100" lvl="1" indent="-342900">
              <a:buFont typeface="+mj-lt"/>
              <a:buAutoNum type="alphaUcPeriod"/>
            </a:pPr>
            <a:r>
              <a:rPr lang="en-CA" dirty="0">
                <a:solidFill>
                  <a:srgbClr val="2D3749"/>
                </a:solidFill>
                <a:latin typeface="Helvetica LT Std" charset="0"/>
                <a:ea typeface="Helvetica LT Std" charset="0"/>
                <a:cs typeface="Helvetica LT Std" charset="0"/>
              </a:rPr>
              <a:t>deferred revenue, an asset.</a:t>
            </a:r>
          </a:p>
          <a:p>
            <a:pPr marL="800100" lvl="1" indent="-342900">
              <a:buFont typeface="+mj-lt"/>
              <a:buAutoNum type="alphaUcPeriod"/>
            </a:pPr>
            <a:r>
              <a:rPr lang="en-CA" dirty="0">
                <a:solidFill>
                  <a:srgbClr val="2D3749"/>
                </a:solidFill>
                <a:latin typeface="Helvetica LT Std" charset="0"/>
                <a:ea typeface="Helvetica LT Std" charset="0"/>
                <a:cs typeface="Helvetica LT Std" charset="0"/>
              </a:rPr>
              <a:t>unbilled (accrued) revenue, a liability.</a:t>
            </a:r>
          </a:p>
        </p:txBody>
      </p:sp>
      <p:sp>
        <p:nvSpPr>
          <p:cNvPr id="6" name="Text Box 7"/>
          <p:cNvSpPr txBox="1">
            <a:spLocks noChangeArrowheads="1"/>
          </p:cNvSpPr>
          <p:nvPr/>
        </p:nvSpPr>
        <p:spPr bwMode="auto">
          <a:xfrm>
            <a:off x="241302" y="6500548"/>
            <a:ext cx="4384675" cy="400110"/>
          </a:xfrm>
          <a:prstGeom prst="rect">
            <a:avLst/>
          </a:prstGeom>
          <a:noFill/>
          <a:ln w="9525">
            <a:noFill/>
            <a:miter lim="800000"/>
            <a:headEnd/>
            <a:tailEnd/>
          </a:ln>
        </p:spPr>
        <p:txBody>
          <a:bodyPr wrap="square">
            <a:spAutoFit/>
          </a:bodyPr>
          <a:lstStyle/>
          <a:p>
            <a:r>
              <a:rPr lang="en-US" sz="2000" dirty="0">
                <a:solidFill>
                  <a:srgbClr val="3DB7E9"/>
                </a:solidFill>
                <a:latin typeface="Helvetica LT Std"/>
              </a:rPr>
              <a:t>LOS 22.e Describe</a:t>
            </a:r>
          </a:p>
        </p:txBody>
      </p:sp>
    </p:spTree>
    <p:extLst>
      <p:ext uri="{BB962C8B-B14F-4D97-AF65-F5344CB8AC3E}">
        <p14:creationId xmlns:p14="http://schemas.microsoft.com/office/powerpoint/2010/main" val="23026906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latin typeface="Helvetica LT Std"/>
              </a:rPr>
              <a:t>Practice Q</a:t>
            </a:r>
            <a:endParaRPr lang="en-US" dirty="0">
              <a:latin typeface="Helvetica LT Std"/>
            </a:endParaRPr>
          </a:p>
        </p:txBody>
      </p:sp>
      <p:pic>
        <p:nvPicPr>
          <p:cNvPr id="14" name="Picture 13"/>
          <p:cNvPicPr>
            <a:picLocks noChangeAspect="1"/>
          </p:cNvPicPr>
          <p:nvPr/>
        </p:nvPicPr>
        <p:blipFill>
          <a:blip r:embed="rId3"/>
          <a:stretch>
            <a:fillRect/>
          </a:stretch>
        </p:blipFill>
        <p:spPr>
          <a:xfrm>
            <a:off x="7070331" y="1001391"/>
            <a:ext cx="2530871" cy="2414588"/>
          </a:xfrm>
          <a:prstGeom prst="rect">
            <a:avLst/>
          </a:prstGeom>
        </p:spPr>
      </p:pic>
      <p:sp>
        <p:nvSpPr>
          <p:cNvPr id="5" name="Rectangle 4"/>
          <p:cNvSpPr/>
          <p:nvPr/>
        </p:nvSpPr>
        <p:spPr>
          <a:xfrm>
            <a:off x="483925" y="823956"/>
            <a:ext cx="6189829" cy="2308324"/>
          </a:xfrm>
          <a:prstGeom prst="rect">
            <a:avLst/>
          </a:prstGeom>
        </p:spPr>
        <p:txBody>
          <a:bodyPr wrap="square">
            <a:spAutoFit/>
          </a:bodyPr>
          <a:lstStyle/>
          <a:p>
            <a:r>
              <a:rPr lang="en-CA" dirty="0">
                <a:solidFill>
                  <a:srgbClr val="2D3749"/>
                </a:solidFill>
                <a:latin typeface="Helvetica LT Std" charset="0"/>
                <a:ea typeface="Helvetica LT Std" charset="0"/>
                <a:cs typeface="Helvetica LT Std" charset="0"/>
              </a:rPr>
              <a:t>When, at the end of an accounting period, a revenue has been recognized in the financial statements but no billing has occurred and no cash has been received, the accrual is to:</a:t>
            </a:r>
          </a:p>
          <a:p>
            <a:endParaRPr lang="en-CA" dirty="0">
              <a:solidFill>
                <a:srgbClr val="2D3749"/>
              </a:solidFill>
              <a:latin typeface="Helvetica LT Std" charset="0"/>
              <a:ea typeface="Helvetica LT Std" charset="0"/>
              <a:cs typeface="Helvetica LT Std" charset="0"/>
            </a:endParaRPr>
          </a:p>
          <a:p>
            <a:pPr marL="800100" lvl="1" indent="-342900">
              <a:buFont typeface="+mj-lt"/>
              <a:buAutoNum type="alphaUcPeriod"/>
            </a:pPr>
            <a:r>
              <a:rPr lang="en-CA" dirty="0">
                <a:solidFill>
                  <a:srgbClr val="2D3749"/>
                </a:solidFill>
                <a:latin typeface="Helvetica LT Std" charset="0"/>
                <a:ea typeface="Helvetica LT Std" charset="0"/>
                <a:cs typeface="Helvetica LT Std" charset="0"/>
              </a:rPr>
              <a:t>unbilled (accrued) revenue, an asset.</a:t>
            </a:r>
          </a:p>
          <a:p>
            <a:pPr marL="800100" lvl="1" indent="-342900">
              <a:buFont typeface="+mj-lt"/>
              <a:buAutoNum type="alphaUcPeriod"/>
            </a:pPr>
            <a:r>
              <a:rPr lang="en-CA" dirty="0">
                <a:solidFill>
                  <a:srgbClr val="2D3749"/>
                </a:solidFill>
                <a:latin typeface="Helvetica LT Std" charset="0"/>
                <a:ea typeface="Helvetica LT Std" charset="0"/>
                <a:cs typeface="Helvetica LT Std" charset="0"/>
              </a:rPr>
              <a:t>deferred revenue, an asset.</a:t>
            </a:r>
          </a:p>
          <a:p>
            <a:pPr marL="800100" lvl="1" indent="-342900">
              <a:buFont typeface="+mj-lt"/>
              <a:buAutoNum type="alphaUcPeriod"/>
            </a:pPr>
            <a:r>
              <a:rPr lang="en-CA" dirty="0">
                <a:solidFill>
                  <a:srgbClr val="2D3749"/>
                </a:solidFill>
                <a:latin typeface="Helvetica LT Std" charset="0"/>
                <a:ea typeface="Helvetica LT Std" charset="0"/>
                <a:cs typeface="Helvetica LT Std" charset="0"/>
              </a:rPr>
              <a:t>unbilled (accrued) revenue, a liability.</a:t>
            </a:r>
          </a:p>
        </p:txBody>
      </p:sp>
      <p:sp>
        <p:nvSpPr>
          <p:cNvPr id="2" name="Rectangle 1"/>
          <p:cNvSpPr/>
          <p:nvPr/>
        </p:nvSpPr>
        <p:spPr>
          <a:xfrm>
            <a:off x="616141" y="4249719"/>
            <a:ext cx="8673721" cy="1754326"/>
          </a:xfrm>
          <a:prstGeom prst="rect">
            <a:avLst/>
          </a:prstGeom>
        </p:spPr>
        <p:txBody>
          <a:bodyPr wrap="square">
            <a:spAutoFit/>
          </a:bodyPr>
          <a:lstStyle/>
          <a:p>
            <a:r>
              <a:rPr lang="en-CA" dirty="0">
                <a:solidFill>
                  <a:srgbClr val="2D3749"/>
                </a:solidFill>
                <a:latin typeface="Helvetica LT Std" charset="0"/>
                <a:ea typeface="Helvetica LT Std" charset="0"/>
                <a:cs typeface="Helvetica LT Std" charset="0"/>
              </a:rPr>
              <a:t>A is correct. When cash is to be received after revenue has been recognized but no billing has actually occurred, an unbilled (accrued) revenue is recorded. Such accruals would usually occur when an accounting period ends prior to a company billing its customer. This type of accrual can be contrasted with a simple credit sale, which is reflected as an increase in revenue and an increase in accounts receivable. No accrual is necessary.</a:t>
            </a:r>
          </a:p>
        </p:txBody>
      </p:sp>
      <p:sp>
        <p:nvSpPr>
          <p:cNvPr id="6" name="Text Box 7"/>
          <p:cNvSpPr txBox="1">
            <a:spLocks noChangeArrowheads="1"/>
          </p:cNvSpPr>
          <p:nvPr/>
        </p:nvSpPr>
        <p:spPr bwMode="auto">
          <a:xfrm>
            <a:off x="241302" y="6500548"/>
            <a:ext cx="4384675" cy="400110"/>
          </a:xfrm>
          <a:prstGeom prst="rect">
            <a:avLst/>
          </a:prstGeom>
          <a:noFill/>
          <a:ln w="9525">
            <a:noFill/>
            <a:miter lim="800000"/>
            <a:headEnd/>
            <a:tailEnd/>
          </a:ln>
        </p:spPr>
        <p:txBody>
          <a:bodyPr wrap="square">
            <a:spAutoFit/>
          </a:bodyPr>
          <a:lstStyle/>
          <a:p>
            <a:r>
              <a:rPr lang="en-US" sz="2000" dirty="0">
                <a:solidFill>
                  <a:srgbClr val="3DB7E9"/>
                </a:solidFill>
                <a:latin typeface="Helvetica LT Std"/>
              </a:rPr>
              <a:t>LOS 22.e Describe</a:t>
            </a:r>
          </a:p>
        </p:txBody>
      </p:sp>
    </p:spTree>
    <p:extLst>
      <p:ext uri="{BB962C8B-B14F-4D97-AF65-F5344CB8AC3E}">
        <p14:creationId xmlns:p14="http://schemas.microsoft.com/office/powerpoint/2010/main" val="32978699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latin typeface="Helvetica LT Std"/>
              </a:rPr>
              <a:t>Practice Qs</a:t>
            </a:r>
            <a:endParaRPr lang="en-US" dirty="0">
              <a:latin typeface="Helvetica LT Std"/>
            </a:endParaRPr>
          </a:p>
        </p:txBody>
      </p:sp>
      <p:sp>
        <p:nvSpPr>
          <p:cNvPr id="7" name="Rectangle 6"/>
          <p:cNvSpPr/>
          <p:nvPr/>
        </p:nvSpPr>
        <p:spPr>
          <a:xfrm>
            <a:off x="304802" y="1136009"/>
            <a:ext cx="9296400" cy="4247317"/>
          </a:xfrm>
          <a:prstGeom prst="rect">
            <a:avLst/>
          </a:prstGeom>
        </p:spPr>
        <p:txBody>
          <a:bodyPr wrap="square">
            <a:spAutoFit/>
          </a:bodyPr>
          <a:lstStyle/>
          <a:p>
            <a:r>
              <a:rPr lang="en-CA" dirty="0">
                <a:solidFill>
                  <a:srgbClr val="2D3749"/>
                </a:solidFill>
                <a:latin typeface="Helvetica LT Std" charset="0"/>
                <a:ea typeface="Helvetica LT Std" charset="0"/>
                <a:cs typeface="Helvetica LT Std" charset="0"/>
              </a:rPr>
              <a:t>When, at the end of an accounting period, cash has been paid with respect to an expense, the business should then record: </a:t>
            </a:r>
          </a:p>
          <a:p>
            <a:endParaRPr lang="en-CA" dirty="0">
              <a:solidFill>
                <a:srgbClr val="2D3749"/>
              </a:solidFill>
              <a:latin typeface="Helvetica LT Std" charset="0"/>
              <a:ea typeface="Helvetica LT Std" charset="0"/>
              <a:cs typeface="Helvetica LT Std" charset="0"/>
            </a:endParaRPr>
          </a:p>
          <a:p>
            <a:pPr marL="342900" indent="-342900">
              <a:buFont typeface="+mj-lt"/>
              <a:buAutoNum type="alphaUcPeriod"/>
            </a:pPr>
            <a:r>
              <a:rPr lang="en-CA" dirty="0">
                <a:solidFill>
                  <a:srgbClr val="2D3749"/>
                </a:solidFill>
                <a:latin typeface="Helvetica LT Std" charset="0"/>
                <a:ea typeface="Helvetica LT Std" charset="0"/>
                <a:cs typeface="Helvetica LT Std" charset="0"/>
              </a:rPr>
              <a:t>an accrued expense, an asset. </a:t>
            </a:r>
          </a:p>
          <a:p>
            <a:pPr marL="342900" indent="-342900">
              <a:buFont typeface="+mj-lt"/>
              <a:buAutoNum type="alphaUcPeriod"/>
            </a:pPr>
            <a:r>
              <a:rPr lang="en-CA" dirty="0">
                <a:solidFill>
                  <a:srgbClr val="2D3749"/>
                </a:solidFill>
                <a:latin typeface="Helvetica LT Std" charset="0"/>
                <a:ea typeface="Helvetica LT Std" charset="0"/>
                <a:cs typeface="Helvetica LT Std" charset="0"/>
              </a:rPr>
              <a:t>a prepaid expense, an asset. </a:t>
            </a:r>
          </a:p>
          <a:p>
            <a:pPr marL="342900" indent="-342900">
              <a:buFont typeface="+mj-lt"/>
              <a:buAutoNum type="alphaUcPeriod"/>
            </a:pPr>
            <a:r>
              <a:rPr lang="en-CA" dirty="0">
                <a:solidFill>
                  <a:srgbClr val="2D3749"/>
                </a:solidFill>
                <a:latin typeface="Helvetica LT Std" charset="0"/>
                <a:ea typeface="Helvetica LT Std" charset="0"/>
                <a:cs typeface="Helvetica LT Std" charset="0"/>
              </a:rPr>
              <a:t>an accrued expense, a liability. </a:t>
            </a:r>
          </a:p>
          <a:p>
            <a:endParaRPr lang="en-CA" dirty="0">
              <a:solidFill>
                <a:srgbClr val="2D3749"/>
              </a:solidFill>
              <a:latin typeface="Helvetica LT Std" charset="0"/>
              <a:ea typeface="Helvetica LT Std" charset="0"/>
              <a:cs typeface="Helvetica LT Std" charset="0"/>
            </a:endParaRPr>
          </a:p>
          <a:p>
            <a:endParaRPr lang="en-CA" dirty="0">
              <a:solidFill>
                <a:srgbClr val="2D3749"/>
              </a:solidFill>
              <a:latin typeface="Helvetica LT Std" charset="0"/>
              <a:ea typeface="Helvetica LT Std" charset="0"/>
              <a:cs typeface="Helvetica LT Std" charset="0"/>
            </a:endParaRPr>
          </a:p>
          <a:p>
            <a:endParaRPr lang="en-CA" dirty="0">
              <a:solidFill>
                <a:srgbClr val="2D3749"/>
              </a:solidFill>
              <a:latin typeface="Helvetica LT Std" charset="0"/>
              <a:ea typeface="Helvetica LT Std" charset="0"/>
              <a:cs typeface="Helvetica LT Std" charset="0"/>
            </a:endParaRPr>
          </a:p>
          <a:p>
            <a:r>
              <a:rPr lang="en-CA" dirty="0">
                <a:solidFill>
                  <a:srgbClr val="2D3749"/>
                </a:solidFill>
                <a:latin typeface="Helvetica LT Std" charset="0"/>
                <a:ea typeface="Helvetica LT Std" charset="0"/>
                <a:cs typeface="Helvetica LT Std" charset="0"/>
              </a:rPr>
              <a:t>When, at the end of an accounting period, cash has not been paid with respect to an expense that has been incurred, the business should then record: </a:t>
            </a:r>
          </a:p>
          <a:p>
            <a:endParaRPr lang="en-CA" dirty="0">
              <a:solidFill>
                <a:srgbClr val="2D3749"/>
              </a:solidFill>
              <a:latin typeface="Helvetica LT Std" charset="0"/>
              <a:ea typeface="Helvetica LT Std" charset="0"/>
              <a:cs typeface="Helvetica LT Std" charset="0"/>
            </a:endParaRPr>
          </a:p>
          <a:p>
            <a:pPr marL="342900" indent="-342900">
              <a:buFont typeface="+mj-lt"/>
              <a:buAutoNum type="alphaUcPeriod"/>
            </a:pPr>
            <a:r>
              <a:rPr lang="en-CA" dirty="0">
                <a:solidFill>
                  <a:srgbClr val="2D3749"/>
                </a:solidFill>
                <a:latin typeface="Helvetica LT Std" charset="0"/>
                <a:ea typeface="Helvetica LT Std" charset="0"/>
                <a:cs typeface="Helvetica LT Std" charset="0"/>
              </a:rPr>
              <a:t>an accrued expense, an asset. </a:t>
            </a:r>
          </a:p>
          <a:p>
            <a:pPr marL="342900" indent="-342900">
              <a:buFont typeface="+mj-lt"/>
              <a:buAutoNum type="alphaUcPeriod"/>
            </a:pPr>
            <a:r>
              <a:rPr lang="en-CA" dirty="0">
                <a:solidFill>
                  <a:srgbClr val="2D3749"/>
                </a:solidFill>
                <a:latin typeface="Helvetica LT Std" charset="0"/>
                <a:ea typeface="Helvetica LT Std" charset="0"/>
                <a:cs typeface="Helvetica LT Std" charset="0"/>
              </a:rPr>
              <a:t>a prepaid expense, an asset. </a:t>
            </a:r>
          </a:p>
          <a:p>
            <a:pPr marL="342900" indent="-342900">
              <a:buFont typeface="+mj-lt"/>
              <a:buAutoNum type="alphaUcPeriod"/>
            </a:pPr>
            <a:r>
              <a:rPr lang="en-CA" dirty="0">
                <a:solidFill>
                  <a:srgbClr val="2D3749"/>
                </a:solidFill>
                <a:latin typeface="Helvetica LT Std" charset="0"/>
                <a:ea typeface="Helvetica LT Std" charset="0"/>
                <a:cs typeface="Helvetica LT Std" charset="0"/>
              </a:rPr>
              <a:t>an accrued expense, a liability.</a:t>
            </a:r>
          </a:p>
        </p:txBody>
      </p:sp>
      <p:sp>
        <p:nvSpPr>
          <p:cNvPr id="4" name="Text Box 7"/>
          <p:cNvSpPr txBox="1">
            <a:spLocks noChangeArrowheads="1"/>
          </p:cNvSpPr>
          <p:nvPr/>
        </p:nvSpPr>
        <p:spPr bwMode="auto">
          <a:xfrm>
            <a:off x="241302" y="6500548"/>
            <a:ext cx="4384675" cy="400110"/>
          </a:xfrm>
          <a:prstGeom prst="rect">
            <a:avLst/>
          </a:prstGeom>
          <a:noFill/>
          <a:ln w="9525">
            <a:noFill/>
            <a:miter lim="800000"/>
            <a:headEnd/>
            <a:tailEnd/>
          </a:ln>
        </p:spPr>
        <p:txBody>
          <a:bodyPr wrap="square">
            <a:spAutoFit/>
          </a:bodyPr>
          <a:lstStyle/>
          <a:p>
            <a:r>
              <a:rPr lang="en-US" sz="2000" dirty="0">
                <a:solidFill>
                  <a:srgbClr val="3DB7E9"/>
                </a:solidFill>
                <a:latin typeface="Helvetica LT Std"/>
              </a:rPr>
              <a:t>LOS 22.e Describe</a:t>
            </a:r>
          </a:p>
        </p:txBody>
      </p:sp>
    </p:spTree>
    <p:extLst>
      <p:ext uri="{BB962C8B-B14F-4D97-AF65-F5344CB8AC3E}">
        <p14:creationId xmlns:p14="http://schemas.microsoft.com/office/powerpoint/2010/main" val="19870142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latin typeface="Helvetica LT Std"/>
              </a:rPr>
              <a:t>Practice Qs</a:t>
            </a:r>
            <a:endParaRPr lang="en-US" dirty="0">
              <a:latin typeface="Helvetica LT Std"/>
            </a:endParaRPr>
          </a:p>
        </p:txBody>
      </p:sp>
      <p:sp>
        <p:nvSpPr>
          <p:cNvPr id="7" name="Rectangle 6"/>
          <p:cNvSpPr/>
          <p:nvPr/>
        </p:nvSpPr>
        <p:spPr>
          <a:xfrm>
            <a:off x="304802" y="1136009"/>
            <a:ext cx="9296400" cy="4524315"/>
          </a:xfrm>
          <a:prstGeom prst="rect">
            <a:avLst/>
          </a:prstGeom>
        </p:spPr>
        <p:txBody>
          <a:bodyPr wrap="square">
            <a:spAutoFit/>
          </a:bodyPr>
          <a:lstStyle/>
          <a:p>
            <a:r>
              <a:rPr lang="en-CA" dirty="0">
                <a:solidFill>
                  <a:srgbClr val="2D3749"/>
                </a:solidFill>
                <a:latin typeface="Helvetica LT Std" charset="0"/>
                <a:ea typeface="Helvetica LT Std" charset="0"/>
                <a:cs typeface="Helvetica LT Std" charset="0"/>
              </a:rPr>
              <a:t>When, at the end of an accounting period, cash has been paid with respect to an expense, the business should then record: </a:t>
            </a:r>
          </a:p>
          <a:p>
            <a:endParaRPr lang="en-CA" dirty="0">
              <a:solidFill>
                <a:srgbClr val="2D3749"/>
              </a:solidFill>
              <a:latin typeface="Helvetica LT Std" charset="0"/>
              <a:ea typeface="Helvetica LT Std" charset="0"/>
              <a:cs typeface="Helvetica LT Std" charset="0"/>
            </a:endParaRPr>
          </a:p>
          <a:p>
            <a:pPr marL="342900" indent="-342900">
              <a:buFont typeface="+mj-lt"/>
              <a:buAutoNum type="alphaUcPeriod"/>
            </a:pPr>
            <a:r>
              <a:rPr lang="en-CA" dirty="0">
                <a:solidFill>
                  <a:srgbClr val="2D3749"/>
                </a:solidFill>
                <a:latin typeface="Helvetica LT Std" charset="0"/>
                <a:ea typeface="Helvetica LT Std" charset="0"/>
                <a:cs typeface="Helvetica LT Std" charset="0"/>
              </a:rPr>
              <a:t>an accrued expense, an asset. </a:t>
            </a:r>
          </a:p>
          <a:p>
            <a:pPr marL="342900" indent="-342900">
              <a:buFont typeface="+mj-lt"/>
              <a:buAutoNum type="alphaUcPeriod"/>
            </a:pPr>
            <a:r>
              <a:rPr lang="en-CA" dirty="0">
                <a:solidFill>
                  <a:srgbClr val="2D3749"/>
                </a:solidFill>
                <a:latin typeface="Helvetica LT Std" charset="0"/>
                <a:ea typeface="Helvetica LT Std" charset="0"/>
                <a:cs typeface="Helvetica LT Std" charset="0"/>
              </a:rPr>
              <a:t>a prepaid expense, an asset. </a:t>
            </a:r>
          </a:p>
          <a:p>
            <a:pPr marL="342900" indent="-342900">
              <a:buFont typeface="+mj-lt"/>
              <a:buAutoNum type="alphaUcPeriod"/>
            </a:pPr>
            <a:r>
              <a:rPr lang="en-CA" dirty="0">
                <a:solidFill>
                  <a:srgbClr val="2D3749"/>
                </a:solidFill>
                <a:latin typeface="Helvetica LT Std" charset="0"/>
                <a:ea typeface="Helvetica LT Std" charset="0"/>
                <a:cs typeface="Helvetica LT Std" charset="0"/>
              </a:rPr>
              <a:t>an accrued expense, a liability. </a:t>
            </a:r>
          </a:p>
          <a:p>
            <a:endParaRPr lang="en-CA" dirty="0">
              <a:solidFill>
                <a:srgbClr val="2D3749"/>
              </a:solidFill>
              <a:latin typeface="Helvetica LT Std" charset="0"/>
              <a:ea typeface="Helvetica LT Std" charset="0"/>
              <a:cs typeface="Helvetica LT Std" charset="0"/>
            </a:endParaRPr>
          </a:p>
          <a:p>
            <a:endParaRPr lang="en-CA" dirty="0">
              <a:solidFill>
                <a:srgbClr val="2D3749"/>
              </a:solidFill>
              <a:latin typeface="Helvetica LT Std" charset="0"/>
              <a:ea typeface="Helvetica LT Std" charset="0"/>
              <a:cs typeface="Helvetica LT Std" charset="0"/>
            </a:endParaRPr>
          </a:p>
          <a:p>
            <a:endParaRPr lang="en-CA" dirty="0">
              <a:solidFill>
                <a:srgbClr val="2D3749"/>
              </a:solidFill>
              <a:latin typeface="Helvetica LT Std" charset="0"/>
              <a:ea typeface="Helvetica LT Std" charset="0"/>
              <a:cs typeface="Helvetica LT Std" charset="0"/>
            </a:endParaRPr>
          </a:p>
          <a:p>
            <a:endParaRPr lang="en-CA" dirty="0">
              <a:solidFill>
                <a:srgbClr val="2D3749"/>
              </a:solidFill>
              <a:latin typeface="Helvetica LT Std" charset="0"/>
              <a:ea typeface="Helvetica LT Std" charset="0"/>
              <a:cs typeface="Helvetica LT Std" charset="0"/>
            </a:endParaRPr>
          </a:p>
          <a:p>
            <a:r>
              <a:rPr lang="en-CA" dirty="0">
                <a:solidFill>
                  <a:srgbClr val="2D3749"/>
                </a:solidFill>
                <a:latin typeface="Helvetica LT Std" charset="0"/>
                <a:ea typeface="Helvetica LT Std" charset="0"/>
                <a:cs typeface="Helvetica LT Std" charset="0"/>
              </a:rPr>
              <a:t>When, at the end of an accounting period, cash has not been paid with respect to an expense that has been incurred, the business should then record: </a:t>
            </a:r>
          </a:p>
          <a:p>
            <a:endParaRPr lang="en-CA" dirty="0">
              <a:solidFill>
                <a:srgbClr val="2D3749"/>
              </a:solidFill>
              <a:latin typeface="Helvetica LT Std" charset="0"/>
              <a:ea typeface="Helvetica LT Std" charset="0"/>
              <a:cs typeface="Helvetica LT Std" charset="0"/>
            </a:endParaRPr>
          </a:p>
          <a:p>
            <a:pPr marL="342900" indent="-342900">
              <a:buFont typeface="+mj-lt"/>
              <a:buAutoNum type="alphaUcPeriod"/>
            </a:pPr>
            <a:r>
              <a:rPr lang="en-CA" dirty="0">
                <a:solidFill>
                  <a:srgbClr val="2D3749"/>
                </a:solidFill>
                <a:latin typeface="Helvetica LT Std" charset="0"/>
                <a:ea typeface="Helvetica LT Std" charset="0"/>
                <a:cs typeface="Helvetica LT Std" charset="0"/>
              </a:rPr>
              <a:t>an accrued expense, an asset. </a:t>
            </a:r>
          </a:p>
          <a:p>
            <a:pPr marL="342900" indent="-342900">
              <a:buFont typeface="+mj-lt"/>
              <a:buAutoNum type="alphaUcPeriod"/>
            </a:pPr>
            <a:r>
              <a:rPr lang="en-CA" dirty="0">
                <a:solidFill>
                  <a:srgbClr val="2D3749"/>
                </a:solidFill>
                <a:latin typeface="Helvetica LT Std" charset="0"/>
                <a:ea typeface="Helvetica LT Std" charset="0"/>
                <a:cs typeface="Helvetica LT Std" charset="0"/>
              </a:rPr>
              <a:t>a prepaid expense, an asset. </a:t>
            </a:r>
          </a:p>
          <a:p>
            <a:pPr marL="342900" indent="-342900">
              <a:buFont typeface="+mj-lt"/>
              <a:buAutoNum type="alphaUcPeriod"/>
            </a:pPr>
            <a:r>
              <a:rPr lang="en-CA" dirty="0">
                <a:solidFill>
                  <a:srgbClr val="2D3749"/>
                </a:solidFill>
                <a:latin typeface="Helvetica LT Std" charset="0"/>
                <a:ea typeface="Helvetica LT Std" charset="0"/>
                <a:cs typeface="Helvetica LT Std" charset="0"/>
              </a:rPr>
              <a:t>an accrued expense, a liability.</a:t>
            </a:r>
          </a:p>
        </p:txBody>
      </p:sp>
      <p:sp>
        <p:nvSpPr>
          <p:cNvPr id="2" name="Rectangle 1"/>
          <p:cNvSpPr/>
          <p:nvPr/>
        </p:nvSpPr>
        <p:spPr>
          <a:xfrm>
            <a:off x="304802" y="2936501"/>
            <a:ext cx="8953502" cy="646331"/>
          </a:xfrm>
          <a:prstGeom prst="rect">
            <a:avLst/>
          </a:prstGeom>
        </p:spPr>
        <p:txBody>
          <a:bodyPr wrap="square">
            <a:spAutoFit/>
          </a:bodyPr>
          <a:lstStyle/>
          <a:p>
            <a:r>
              <a:rPr lang="en-CA" dirty="0">
                <a:solidFill>
                  <a:srgbClr val="2D3749"/>
                </a:solidFill>
                <a:latin typeface="Helvetica LT Std" charset="0"/>
                <a:ea typeface="Helvetica LT Std" charset="0"/>
                <a:cs typeface="Helvetica LT Std" charset="0"/>
              </a:rPr>
              <a:t>B is correct. Payment of expenses in advance is called a prepaid expense which is classified as an asset.</a:t>
            </a:r>
          </a:p>
        </p:txBody>
      </p:sp>
      <p:sp>
        <p:nvSpPr>
          <p:cNvPr id="4" name="Rectangle 3"/>
          <p:cNvSpPr/>
          <p:nvPr/>
        </p:nvSpPr>
        <p:spPr>
          <a:xfrm>
            <a:off x="304802" y="5777433"/>
            <a:ext cx="9296400" cy="646331"/>
          </a:xfrm>
          <a:prstGeom prst="rect">
            <a:avLst/>
          </a:prstGeom>
        </p:spPr>
        <p:txBody>
          <a:bodyPr wrap="square">
            <a:spAutoFit/>
          </a:bodyPr>
          <a:lstStyle/>
          <a:p>
            <a:r>
              <a:rPr lang="en-CA" dirty="0">
                <a:solidFill>
                  <a:srgbClr val="2D3749"/>
                </a:solidFill>
                <a:latin typeface="Helvetica LT Std" charset="0"/>
                <a:ea typeface="Helvetica LT Std" charset="0"/>
                <a:cs typeface="Helvetica LT Std" charset="0"/>
              </a:rPr>
              <a:t>C is correct. When an expense is incurred and no cash has been paid, expenses are increased and a liability (“accrued expense”) is established for the same amount.</a:t>
            </a:r>
          </a:p>
        </p:txBody>
      </p:sp>
      <p:sp>
        <p:nvSpPr>
          <p:cNvPr id="6" name="Text Box 7"/>
          <p:cNvSpPr txBox="1">
            <a:spLocks noChangeArrowheads="1"/>
          </p:cNvSpPr>
          <p:nvPr/>
        </p:nvSpPr>
        <p:spPr bwMode="auto">
          <a:xfrm>
            <a:off x="241302" y="6500548"/>
            <a:ext cx="4384675" cy="400110"/>
          </a:xfrm>
          <a:prstGeom prst="rect">
            <a:avLst/>
          </a:prstGeom>
          <a:noFill/>
          <a:ln w="9525">
            <a:noFill/>
            <a:miter lim="800000"/>
            <a:headEnd/>
            <a:tailEnd/>
          </a:ln>
        </p:spPr>
        <p:txBody>
          <a:bodyPr wrap="square">
            <a:spAutoFit/>
          </a:bodyPr>
          <a:lstStyle/>
          <a:p>
            <a:r>
              <a:rPr lang="en-US" sz="2000" dirty="0">
                <a:solidFill>
                  <a:srgbClr val="3DB7E9"/>
                </a:solidFill>
                <a:latin typeface="Helvetica LT Std"/>
              </a:rPr>
              <a:t>LOS 22.e Describe</a:t>
            </a:r>
          </a:p>
        </p:txBody>
      </p:sp>
    </p:spTree>
    <p:extLst>
      <p:ext uri="{BB962C8B-B14F-4D97-AF65-F5344CB8AC3E}">
        <p14:creationId xmlns:p14="http://schemas.microsoft.com/office/powerpoint/2010/main" val="23678076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p:txBody>
          <a:bodyPr/>
          <a:lstStyle/>
          <a:p>
            <a:r>
              <a:rPr lang="en-US" dirty="0">
                <a:latin typeface="Helvetica LT Std"/>
              </a:rPr>
              <a:t>5.2. Valuation Adjustments</a:t>
            </a:r>
          </a:p>
          <a:p>
            <a:r>
              <a:rPr lang="en-US" dirty="0">
                <a:latin typeface="Helvetica LT Std"/>
              </a:rPr>
              <a:t>In contrast to accrual entries that allocate revenue and expenses into the appropriate accounting periods, valuation adjustments are made to a company’s assets or liabilities—only where required by accounting standards—so that the accounting records reflect the current market value rather than the historical cost. </a:t>
            </a:r>
          </a:p>
          <a:p>
            <a:r>
              <a:rPr lang="en-US" dirty="0">
                <a:latin typeface="Helvetica LT Std"/>
              </a:rPr>
              <a:t>Some assets (e.g., trading securities) are shown on the balance sheet at their current market value, and changes in that market value are reported in the income statement. </a:t>
            </a:r>
          </a:p>
          <a:p>
            <a:r>
              <a:rPr lang="en-US" dirty="0">
                <a:latin typeface="Helvetica LT Std"/>
              </a:rPr>
              <a:t>Some assets are shown at their historical cost (e.g., specific classes of investment securities being held to maturity). </a:t>
            </a:r>
          </a:p>
          <a:p>
            <a:r>
              <a:rPr lang="en-US" dirty="0">
                <a:latin typeface="Helvetica LT Std"/>
              </a:rPr>
              <a:t>Other assets (e.g., a particular class of investment securities) are shown on the balance sheet at their current market value, but changes in market value bypass the income statement and are recorded directly into shareholders’ equity under a component referred to as “other comprehensive income.” </a:t>
            </a:r>
          </a:p>
          <a:p>
            <a:pPr>
              <a:buFont typeface="Wingdings" panose="05000000000000000000" pitchFamily="2" charset="2"/>
              <a:buChar char="Ø"/>
            </a:pPr>
            <a:endParaRPr lang="en-US" sz="1600" dirty="0">
              <a:latin typeface="Helvetica LT Std"/>
            </a:endParaRPr>
          </a:p>
        </p:txBody>
      </p:sp>
      <p:sp>
        <p:nvSpPr>
          <p:cNvPr id="3" name="Title 2"/>
          <p:cNvSpPr>
            <a:spLocks noGrp="1"/>
          </p:cNvSpPr>
          <p:nvPr>
            <p:ph type="title"/>
          </p:nvPr>
        </p:nvSpPr>
        <p:spPr/>
        <p:txBody>
          <a:bodyPr/>
          <a:lstStyle/>
          <a:p>
            <a:r>
              <a:rPr lang="en-US" dirty="0">
                <a:latin typeface="Helvetica LT Std"/>
              </a:rPr>
              <a:t>5. ACCRUALS AND VALUATION ADJUSTMENTS</a:t>
            </a:r>
          </a:p>
        </p:txBody>
      </p:sp>
      <p:sp>
        <p:nvSpPr>
          <p:cNvPr id="5" name="Text Box 7"/>
          <p:cNvSpPr txBox="1">
            <a:spLocks noChangeArrowheads="1"/>
          </p:cNvSpPr>
          <p:nvPr/>
        </p:nvSpPr>
        <p:spPr bwMode="auto">
          <a:xfrm>
            <a:off x="241302" y="6500548"/>
            <a:ext cx="4384675" cy="400110"/>
          </a:xfrm>
          <a:prstGeom prst="rect">
            <a:avLst/>
          </a:prstGeom>
          <a:noFill/>
          <a:ln w="9525">
            <a:noFill/>
            <a:miter lim="800000"/>
            <a:headEnd/>
            <a:tailEnd/>
          </a:ln>
        </p:spPr>
        <p:txBody>
          <a:bodyPr wrap="square">
            <a:spAutoFit/>
          </a:bodyPr>
          <a:lstStyle/>
          <a:p>
            <a:r>
              <a:rPr lang="en-US" sz="2000" dirty="0">
                <a:solidFill>
                  <a:srgbClr val="3DB7E9"/>
                </a:solidFill>
                <a:latin typeface="Helvetica LT Std"/>
              </a:rPr>
              <a:t>LOS 22.e Describe</a:t>
            </a:r>
          </a:p>
        </p:txBody>
      </p:sp>
    </p:spTree>
    <p:extLst>
      <p:ext uri="{BB962C8B-B14F-4D97-AF65-F5344CB8AC3E}">
        <p14:creationId xmlns:p14="http://schemas.microsoft.com/office/powerpoint/2010/main" val="5449818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p:txBody>
          <a:bodyPr/>
          <a:lstStyle/>
          <a:p>
            <a:pPr>
              <a:buFont typeface="Wingdings" panose="05000000000000000000" pitchFamily="2" charset="2"/>
              <a:buChar char="Ø"/>
            </a:pPr>
            <a:r>
              <a:rPr lang="en-CA" sz="1600" b="1" dirty="0">
                <a:latin typeface="Helvetica LT Std"/>
              </a:rPr>
              <a:t>Balance Sheet</a:t>
            </a:r>
            <a:r>
              <a:rPr lang="en-CA" sz="1600" dirty="0">
                <a:latin typeface="Helvetica LT Std"/>
              </a:rPr>
              <a:t>. This statement provides information about a company’s financial position at a point in time. It shows an entity’s assets, liabilities, and owners’ equity at a particular date. Two years are usually presented so that comparisons can be made. Less significant accounts can be grouped into a single line item. </a:t>
            </a:r>
          </a:p>
          <a:p>
            <a:pPr>
              <a:buFont typeface="Wingdings" panose="05000000000000000000" pitchFamily="2" charset="2"/>
              <a:buChar char="Ø"/>
            </a:pPr>
            <a:r>
              <a:rPr lang="en-CA" sz="1600" b="1" dirty="0">
                <a:latin typeface="Helvetica LT Std"/>
              </a:rPr>
              <a:t>Income Statement. </a:t>
            </a:r>
            <a:r>
              <a:rPr lang="en-CA" sz="1600" dirty="0">
                <a:latin typeface="Helvetica LT Std"/>
              </a:rPr>
              <a:t>This statement provides information about a company’s profitability over a period of time. It shows the amount of revenue, expense, and resulting net income or loss for a company during a period of time. Again, less significant accounts can be grouped into a single line item. </a:t>
            </a:r>
          </a:p>
          <a:p>
            <a:pPr>
              <a:buFont typeface="Wingdings" panose="05000000000000000000" pitchFamily="2" charset="2"/>
              <a:buChar char="Ø"/>
            </a:pPr>
            <a:r>
              <a:rPr lang="en-CA" sz="1600" b="1" dirty="0">
                <a:latin typeface="Helvetica LT Std"/>
              </a:rPr>
              <a:t>Statement of Cash Flows. </a:t>
            </a:r>
            <a:r>
              <a:rPr lang="en-CA" sz="1600" dirty="0">
                <a:latin typeface="Helvetica LT Std"/>
              </a:rPr>
              <a:t>This statement provides information about a company’s cash flows over a period of time. It shows a company’s cash inflows (receipts) and outflows (payments) during the period. These flows are categorized according to the three groups of business activities: operating, financing, and investing</a:t>
            </a:r>
          </a:p>
          <a:p>
            <a:pPr>
              <a:buFont typeface="Wingdings" panose="05000000000000000000" pitchFamily="2" charset="2"/>
              <a:buChar char="Ø"/>
            </a:pPr>
            <a:r>
              <a:rPr lang="en-CA" sz="1600" b="1" dirty="0">
                <a:latin typeface="Helvetica LT Std"/>
              </a:rPr>
              <a:t>Statement of Owners’ Equity. </a:t>
            </a:r>
            <a:r>
              <a:rPr lang="en-CA" sz="1600" dirty="0">
                <a:latin typeface="Helvetica LT Std"/>
              </a:rPr>
              <a:t>This statement provides information about the composition and changes in owners’ equity during a period of time. In this illustration, the only change in equity resulted from the net income of $285. A Statement of Retained Earnings (not shown) would report the changes in a company’s retained earnings during a period of time.</a:t>
            </a:r>
            <a:endParaRPr lang="en-US" sz="1600" dirty="0">
              <a:latin typeface="Helvetica LT Std"/>
            </a:endParaRPr>
          </a:p>
        </p:txBody>
      </p:sp>
      <p:sp>
        <p:nvSpPr>
          <p:cNvPr id="3" name="Title 2"/>
          <p:cNvSpPr>
            <a:spLocks noGrp="1"/>
          </p:cNvSpPr>
          <p:nvPr>
            <p:ph type="title"/>
          </p:nvPr>
        </p:nvSpPr>
        <p:spPr>
          <a:xfrm>
            <a:off x="304802" y="406260"/>
            <a:ext cx="9296400" cy="296863"/>
          </a:xfrm>
        </p:spPr>
        <p:txBody>
          <a:bodyPr/>
          <a:lstStyle/>
          <a:p>
            <a:r>
              <a:rPr lang="en-US" dirty="0">
                <a:latin typeface="Helvetica LT Std"/>
              </a:rPr>
              <a:t>Relationships Among the Statements</a:t>
            </a:r>
          </a:p>
        </p:txBody>
      </p:sp>
      <p:sp>
        <p:nvSpPr>
          <p:cNvPr id="5" name="Text Box 7"/>
          <p:cNvSpPr txBox="1">
            <a:spLocks noChangeArrowheads="1"/>
          </p:cNvSpPr>
          <p:nvPr/>
        </p:nvSpPr>
        <p:spPr bwMode="auto">
          <a:xfrm>
            <a:off x="241302" y="6500548"/>
            <a:ext cx="4384675" cy="400110"/>
          </a:xfrm>
          <a:prstGeom prst="rect">
            <a:avLst/>
          </a:prstGeom>
          <a:noFill/>
          <a:ln w="9525">
            <a:noFill/>
            <a:miter lim="800000"/>
            <a:headEnd/>
            <a:tailEnd/>
          </a:ln>
        </p:spPr>
        <p:txBody>
          <a:bodyPr wrap="square">
            <a:spAutoFit/>
          </a:bodyPr>
          <a:lstStyle/>
          <a:p>
            <a:r>
              <a:rPr lang="en-US" sz="2000" dirty="0">
                <a:solidFill>
                  <a:srgbClr val="3DB7E9"/>
                </a:solidFill>
                <a:latin typeface="Helvetica LT Std"/>
              </a:rPr>
              <a:t>LOS 22.f Describe</a:t>
            </a:r>
          </a:p>
        </p:txBody>
      </p:sp>
    </p:spTree>
    <p:extLst>
      <p:ext uri="{BB962C8B-B14F-4D97-AF65-F5344CB8AC3E}">
        <p14:creationId xmlns:p14="http://schemas.microsoft.com/office/powerpoint/2010/main" val="24087896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38"/>
          <p:cNvGrpSpPr>
            <a:grpSpLocks/>
          </p:cNvGrpSpPr>
          <p:nvPr/>
        </p:nvGrpSpPr>
        <p:grpSpPr bwMode="auto">
          <a:xfrm>
            <a:off x="526240" y="427478"/>
            <a:ext cx="8189595" cy="2026849"/>
            <a:chOff x="0" y="-19050"/>
            <a:chExt cx="9144000" cy="2228850"/>
          </a:xfrm>
        </p:grpSpPr>
        <p:sp>
          <p:nvSpPr>
            <p:cNvPr id="6" name="Rectangle 5"/>
            <p:cNvSpPr/>
            <p:nvPr/>
          </p:nvSpPr>
          <p:spPr>
            <a:xfrm>
              <a:off x="0" y="674"/>
              <a:ext cx="9144000" cy="2209126"/>
            </a:xfrm>
            <a:prstGeom prst="rect">
              <a:avLst/>
            </a:prstGeom>
            <a:solidFill>
              <a:schemeClr val="accent5">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aphicFrame>
          <p:nvGraphicFramePr>
            <p:cNvPr id="8" name="Object 2"/>
            <p:cNvGraphicFramePr>
              <a:graphicFrameLocks/>
            </p:cNvGraphicFramePr>
            <p:nvPr/>
          </p:nvGraphicFramePr>
          <p:xfrm>
            <a:off x="365125" y="392113"/>
            <a:ext cx="1412875" cy="1066800"/>
          </p:xfrm>
          <a:graphic>
            <a:graphicData uri="http://schemas.openxmlformats.org/presentationml/2006/ole">
              <mc:AlternateContent xmlns:mc="http://schemas.openxmlformats.org/markup-compatibility/2006">
                <mc:Choice xmlns:v="urn:schemas-microsoft-com:vml" Requires="v">
                  <p:oleObj name="Clip" r:id="rId3" imgW="4582562" imgH="3468986" progId="">
                    <p:embed/>
                  </p:oleObj>
                </mc:Choice>
                <mc:Fallback>
                  <p:oleObj name="Clip" r:id="rId3" imgW="4582562" imgH="3468986" progId="">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125" y="392113"/>
                          <a:ext cx="1412875"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 name="Rectangle 4"/>
            <p:cNvSpPr>
              <a:spLocks noChangeArrowheads="1"/>
            </p:cNvSpPr>
            <p:nvPr/>
          </p:nvSpPr>
          <p:spPr bwMode="auto">
            <a:xfrm>
              <a:off x="228600" y="1378090"/>
              <a:ext cx="1831974" cy="7756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square" lIns="90488" tIns="44450" rIns="90488" bIns="44450">
              <a:spAutoFit/>
            </a:bodyPr>
            <a:lstStyle>
              <a:lvl1pPr eaLnBrk="0" hangingPunct="0">
                <a:spcBef>
                  <a:spcPct val="20000"/>
                </a:spcBef>
                <a:buClr>
                  <a:srgbClr val="4E005F"/>
                </a:buClr>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Clr>
                  <a:srgbClr val="4E005F"/>
                </a:buClr>
                <a:buFont typeface="Arial" panose="020B0604020202020204" pitchFamily="34" charset="0"/>
                <a:buChar char="–"/>
                <a:defRPr sz="24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2000" b="1" dirty="0">
                  <a:solidFill>
                    <a:srgbClr val="34001F"/>
                  </a:solidFill>
                  <a:latin typeface="Helvetica LT Std"/>
                </a:rPr>
                <a:t>Source documents</a:t>
              </a:r>
            </a:p>
          </p:txBody>
        </p:sp>
        <p:graphicFrame>
          <p:nvGraphicFramePr>
            <p:cNvPr id="10" name="Object 3"/>
            <p:cNvGraphicFramePr>
              <a:graphicFrameLocks/>
            </p:cNvGraphicFramePr>
            <p:nvPr/>
          </p:nvGraphicFramePr>
          <p:xfrm>
            <a:off x="5405438" y="280988"/>
            <a:ext cx="1066800" cy="1225550"/>
          </p:xfrm>
          <a:graphic>
            <a:graphicData uri="http://schemas.openxmlformats.org/presentationml/2006/ole">
              <mc:AlternateContent xmlns:mc="http://schemas.openxmlformats.org/markup-compatibility/2006">
                <mc:Choice xmlns:v="urn:schemas-microsoft-com:vml" Requires="v">
                  <p:oleObj name="Clip" r:id="rId5" imgW="3265283" imgH="3435790" progId="">
                    <p:embed/>
                  </p:oleObj>
                </mc:Choice>
                <mc:Fallback>
                  <p:oleObj name="Clip" r:id="rId5" imgW="3265283" imgH="3435790" progId="">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05438" y="280988"/>
                          <a:ext cx="1066800" cy="1225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 name="Rectangle 6"/>
            <p:cNvSpPr>
              <a:spLocks noChangeArrowheads="1"/>
            </p:cNvSpPr>
            <p:nvPr/>
          </p:nvSpPr>
          <p:spPr bwMode="auto">
            <a:xfrm>
              <a:off x="4943475" y="1378090"/>
              <a:ext cx="1990725" cy="7756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Clr>
                  <a:srgbClr val="4E005F"/>
                </a:buClr>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Clr>
                  <a:srgbClr val="4E005F"/>
                </a:buClr>
                <a:buFont typeface="Arial" panose="020B0604020202020204" pitchFamily="34" charset="0"/>
                <a:buChar char="–"/>
                <a:defRPr sz="24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2000" b="1" dirty="0">
                  <a:solidFill>
                    <a:srgbClr val="34001F"/>
                  </a:solidFill>
                  <a:latin typeface="Helvetica LT Std"/>
                </a:rPr>
                <a:t>Record in Journal</a:t>
              </a:r>
            </a:p>
          </p:txBody>
        </p:sp>
        <p:sp>
          <p:nvSpPr>
            <p:cNvPr id="12" name="AutoShape 7"/>
            <p:cNvSpPr>
              <a:spLocks noChangeArrowheads="1"/>
            </p:cNvSpPr>
            <p:nvPr/>
          </p:nvSpPr>
          <p:spPr bwMode="auto">
            <a:xfrm>
              <a:off x="1917700" y="1046163"/>
              <a:ext cx="901700" cy="215900"/>
            </a:xfrm>
            <a:prstGeom prst="rightArrow">
              <a:avLst>
                <a:gd name="adj1" fmla="val 50000"/>
                <a:gd name="adj2" fmla="val 208843"/>
              </a:avLst>
            </a:prstGeom>
            <a:solidFill>
              <a:schemeClr val="tx1"/>
            </a:solidFill>
            <a:ln w="12700">
              <a:solidFill>
                <a:schemeClr val="tx1"/>
              </a:solidFill>
              <a:miter lim="800000"/>
              <a:headEnd/>
              <a:tailEnd/>
            </a:ln>
          </p:spPr>
          <p:txBody>
            <a:bodyPr wrap="none" anchor="ctr"/>
            <a:lstStyle>
              <a:lvl1pPr eaLnBrk="0" hangingPunct="0">
                <a:spcBef>
                  <a:spcPct val="20000"/>
                </a:spcBef>
                <a:buClr>
                  <a:srgbClr val="4E005F"/>
                </a:buClr>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Clr>
                  <a:srgbClr val="4E005F"/>
                </a:buClr>
                <a:buFont typeface="Arial" panose="020B0604020202020204" pitchFamily="34" charset="0"/>
                <a:buChar char="–"/>
                <a:defRPr sz="24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rgbClr val="2D3749"/>
                </a:solidFill>
              </a:endParaRPr>
            </a:p>
          </p:txBody>
        </p:sp>
        <p:graphicFrame>
          <p:nvGraphicFramePr>
            <p:cNvPr id="13" name="Object 5"/>
            <p:cNvGraphicFramePr>
              <a:graphicFrameLocks/>
            </p:cNvGraphicFramePr>
            <p:nvPr/>
          </p:nvGraphicFramePr>
          <p:xfrm>
            <a:off x="2892425" y="392113"/>
            <a:ext cx="1219200" cy="990600"/>
          </p:xfrm>
          <a:graphic>
            <a:graphicData uri="http://schemas.openxmlformats.org/presentationml/2006/ole">
              <mc:AlternateContent xmlns:mc="http://schemas.openxmlformats.org/markup-compatibility/2006">
                <mc:Choice xmlns:v="urn:schemas-microsoft-com:vml" Requires="v">
                  <p:oleObj name="Clip" r:id="rId7" imgW="1877215" imgH="1672594" progId="">
                    <p:embed/>
                  </p:oleObj>
                </mc:Choice>
                <mc:Fallback>
                  <p:oleObj name="Clip" r:id="rId7" imgW="1877215" imgH="1672594" progId="">
                    <p:embed/>
                    <p:pic>
                      <p:nvPicPr>
                        <p:cNvPr id="0" name=""/>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92425" y="392113"/>
                          <a:ext cx="1219200" cy="990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 name="Rectangle 13"/>
            <p:cNvSpPr>
              <a:spLocks noChangeArrowheads="1"/>
            </p:cNvSpPr>
            <p:nvPr/>
          </p:nvSpPr>
          <p:spPr bwMode="auto">
            <a:xfrm>
              <a:off x="2659063" y="1378090"/>
              <a:ext cx="1973871" cy="7756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wrap="square" lIns="90488" tIns="44450" rIns="90488" bIns="44450">
              <a:spAutoFit/>
            </a:bodyPr>
            <a:lstStyle>
              <a:lvl1pPr eaLnBrk="0" hangingPunct="0">
                <a:spcBef>
                  <a:spcPct val="20000"/>
                </a:spcBef>
                <a:buClr>
                  <a:srgbClr val="4E005F"/>
                </a:buClr>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Clr>
                  <a:srgbClr val="4E005F"/>
                </a:buClr>
                <a:buFont typeface="Arial" panose="020B0604020202020204" pitchFamily="34" charset="0"/>
                <a:buChar char="–"/>
                <a:defRPr sz="24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2000" b="1" dirty="0">
                  <a:solidFill>
                    <a:srgbClr val="34001F"/>
                  </a:solidFill>
                  <a:latin typeface="Helvetica LT Std"/>
                </a:rPr>
                <a:t>Transaction Analysis</a:t>
              </a:r>
            </a:p>
          </p:txBody>
        </p:sp>
        <p:sp>
          <p:nvSpPr>
            <p:cNvPr id="15" name="AutoShape 14"/>
            <p:cNvSpPr>
              <a:spLocks noChangeArrowheads="1"/>
            </p:cNvSpPr>
            <p:nvPr/>
          </p:nvSpPr>
          <p:spPr bwMode="auto">
            <a:xfrm>
              <a:off x="4267200" y="1060450"/>
              <a:ext cx="901700" cy="215900"/>
            </a:xfrm>
            <a:prstGeom prst="rightArrow">
              <a:avLst>
                <a:gd name="adj1" fmla="val 50000"/>
                <a:gd name="adj2" fmla="val 208843"/>
              </a:avLst>
            </a:prstGeom>
            <a:solidFill>
              <a:schemeClr val="tx1"/>
            </a:solidFill>
            <a:ln w="12700">
              <a:solidFill>
                <a:schemeClr val="tx1"/>
              </a:solidFill>
              <a:miter lim="800000"/>
              <a:headEnd/>
              <a:tailEnd/>
            </a:ln>
          </p:spPr>
          <p:txBody>
            <a:bodyPr wrap="none" anchor="ctr"/>
            <a:lstStyle>
              <a:lvl1pPr eaLnBrk="0" hangingPunct="0">
                <a:spcBef>
                  <a:spcPct val="20000"/>
                </a:spcBef>
                <a:buClr>
                  <a:srgbClr val="4E005F"/>
                </a:buClr>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Clr>
                  <a:srgbClr val="4E005F"/>
                </a:buClr>
                <a:buFont typeface="Arial" panose="020B0604020202020204" pitchFamily="34" charset="0"/>
                <a:buChar char="–"/>
                <a:defRPr sz="24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rgbClr val="2D3749"/>
                </a:solidFill>
              </a:endParaRPr>
            </a:p>
          </p:txBody>
        </p:sp>
        <p:graphicFrame>
          <p:nvGraphicFramePr>
            <p:cNvPr id="16" name="Object 6"/>
            <p:cNvGraphicFramePr>
              <a:graphicFrameLocks/>
            </p:cNvGraphicFramePr>
            <p:nvPr/>
          </p:nvGraphicFramePr>
          <p:xfrm>
            <a:off x="7883525" y="315913"/>
            <a:ext cx="530225" cy="1087437"/>
          </p:xfrm>
          <a:graphic>
            <a:graphicData uri="http://schemas.openxmlformats.org/presentationml/2006/ole">
              <mc:AlternateContent xmlns:mc="http://schemas.openxmlformats.org/markup-compatibility/2006">
                <mc:Choice xmlns:v="urn:schemas-microsoft-com:vml" Requires="v">
                  <p:oleObj name="Clip" r:id="rId9" imgW="3247313" imgH="5879194" progId="">
                    <p:embed/>
                  </p:oleObj>
                </mc:Choice>
                <mc:Fallback>
                  <p:oleObj name="Clip" r:id="rId9" imgW="3247313" imgH="5879194" progId="">
                    <p:embed/>
                    <p:pic>
                      <p:nvPicPr>
                        <p:cNvPr id="0" name=""/>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883525" y="315913"/>
                          <a:ext cx="530225" cy="10874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 name="Rectangle 16"/>
            <p:cNvSpPr>
              <a:spLocks noChangeArrowheads="1"/>
            </p:cNvSpPr>
            <p:nvPr/>
          </p:nvSpPr>
          <p:spPr bwMode="auto">
            <a:xfrm>
              <a:off x="7153275" y="1378090"/>
              <a:ext cx="1990725" cy="77561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Clr>
                  <a:srgbClr val="4E005F"/>
                </a:buClr>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Clr>
                  <a:srgbClr val="4E005F"/>
                </a:buClr>
                <a:buFont typeface="Arial" panose="020B0604020202020204" pitchFamily="34" charset="0"/>
                <a:buChar char="–"/>
                <a:defRPr sz="24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US" altLang="en-US" sz="2000" b="1" dirty="0">
                  <a:solidFill>
                    <a:srgbClr val="34001F"/>
                  </a:solidFill>
                  <a:latin typeface="Helvetica LT Std"/>
                </a:rPr>
                <a:t>Post to </a:t>
              </a:r>
            </a:p>
            <a:p>
              <a:pPr algn="ctr" eaLnBrk="1" hangingPunct="1">
                <a:spcBef>
                  <a:spcPct val="0"/>
                </a:spcBef>
                <a:buClrTx/>
                <a:buFontTx/>
                <a:buNone/>
              </a:pPr>
              <a:r>
                <a:rPr lang="en-US" altLang="en-US" sz="2000" b="1" dirty="0">
                  <a:solidFill>
                    <a:srgbClr val="34001F"/>
                  </a:solidFill>
                  <a:latin typeface="Helvetica LT Std"/>
                </a:rPr>
                <a:t>Ledger</a:t>
              </a:r>
            </a:p>
          </p:txBody>
        </p:sp>
        <p:sp>
          <p:nvSpPr>
            <p:cNvPr id="18" name="AutoShape 17"/>
            <p:cNvSpPr>
              <a:spLocks noChangeArrowheads="1"/>
            </p:cNvSpPr>
            <p:nvPr/>
          </p:nvSpPr>
          <p:spPr bwMode="auto">
            <a:xfrm>
              <a:off x="6642100" y="1054100"/>
              <a:ext cx="901700" cy="215900"/>
            </a:xfrm>
            <a:prstGeom prst="rightArrow">
              <a:avLst>
                <a:gd name="adj1" fmla="val 50000"/>
                <a:gd name="adj2" fmla="val 208843"/>
              </a:avLst>
            </a:prstGeom>
            <a:solidFill>
              <a:schemeClr val="tx1"/>
            </a:solidFill>
            <a:ln w="12700">
              <a:solidFill>
                <a:schemeClr val="tx1"/>
              </a:solidFill>
              <a:miter lim="800000"/>
              <a:headEnd/>
              <a:tailEnd/>
            </a:ln>
          </p:spPr>
          <p:txBody>
            <a:bodyPr wrap="none" anchor="ctr"/>
            <a:lstStyle>
              <a:lvl1pPr eaLnBrk="0" hangingPunct="0">
                <a:spcBef>
                  <a:spcPct val="20000"/>
                </a:spcBef>
                <a:buClr>
                  <a:srgbClr val="4E005F"/>
                </a:buClr>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Clr>
                  <a:srgbClr val="4E005F"/>
                </a:buClr>
                <a:buFont typeface="Arial" panose="020B0604020202020204" pitchFamily="34" charset="0"/>
                <a:buChar char="–"/>
                <a:defRPr sz="24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rgbClr val="2D3749"/>
                </a:solidFill>
              </a:endParaRPr>
            </a:p>
          </p:txBody>
        </p:sp>
        <p:sp>
          <p:nvSpPr>
            <p:cNvPr id="19" name="TextBox 33"/>
            <p:cNvSpPr txBox="1">
              <a:spLocks noChangeArrowheads="1"/>
            </p:cNvSpPr>
            <p:nvPr/>
          </p:nvSpPr>
          <p:spPr bwMode="auto">
            <a:xfrm>
              <a:off x="1752600" y="-19050"/>
              <a:ext cx="5181600" cy="4109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4E005F"/>
                </a:buClr>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Clr>
                  <a:srgbClr val="4E005F"/>
                </a:buClr>
                <a:buFont typeface="Arial" panose="020B0604020202020204" pitchFamily="34" charset="0"/>
                <a:buChar char="–"/>
                <a:defRPr sz="24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US" altLang="en-US" sz="2000" b="1" u="sng">
                  <a:solidFill>
                    <a:srgbClr val="C00000"/>
                  </a:solidFill>
                </a:rPr>
                <a:t>During the Accounting Period</a:t>
              </a:r>
            </a:p>
          </p:txBody>
        </p:sp>
      </p:grpSp>
      <p:grpSp>
        <p:nvGrpSpPr>
          <p:cNvPr id="20" name="Group 19"/>
          <p:cNvGrpSpPr/>
          <p:nvPr/>
        </p:nvGrpSpPr>
        <p:grpSpPr>
          <a:xfrm>
            <a:off x="241302" y="2213459"/>
            <a:ext cx="8650287" cy="4359572"/>
            <a:chOff x="798512" y="1905001"/>
            <a:chExt cx="8650287" cy="4359572"/>
          </a:xfrm>
        </p:grpSpPr>
        <p:sp>
          <p:nvSpPr>
            <p:cNvPr id="21" name="Text Box 32"/>
            <p:cNvSpPr txBox="1">
              <a:spLocks noChangeArrowheads="1"/>
            </p:cNvSpPr>
            <p:nvPr/>
          </p:nvSpPr>
          <p:spPr bwMode="auto">
            <a:xfrm>
              <a:off x="7441805" y="4408771"/>
              <a:ext cx="1981200" cy="1609725"/>
            </a:xfrm>
            <a:prstGeom prst="rect">
              <a:avLst/>
            </a:prstGeom>
            <a:solidFill>
              <a:schemeClr val="tx1"/>
            </a:solidFill>
            <a:ln w="57150" cmpd="thinThick">
              <a:solidFill>
                <a:schemeClr val="bg2"/>
              </a:solidFill>
              <a:miter lim="800000"/>
              <a:headEnd/>
              <a:tailEnd/>
            </a:ln>
          </p:spPr>
          <p:txBody>
            <a:bodyPr>
              <a:spAutoFit/>
            </a:bodyPr>
            <a:lstStyle>
              <a:lvl1pPr eaLnBrk="0" hangingPunct="0">
                <a:spcBef>
                  <a:spcPct val="20000"/>
                </a:spcBef>
                <a:buClr>
                  <a:srgbClr val="4E005F"/>
                </a:buClr>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Clr>
                  <a:srgbClr val="4E005F"/>
                </a:buClr>
                <a:buFont typeface="Arial" panose="020B0604020202020204" pitchFamily="34" charset="0"/>
                <a:buChar char="–"/>
                <a:defRPr sz="24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2400" b="1" dirty="0">
                  <a:solidFill>
                    <a:srgbClr val="FFFFFF"/>
                  </a:solidFill>
                  <a:latin typeface="Helvetica LT Std"/>
                </a:rPr>
                <a:t>The Accounting Processing Cycle</a:t>
              </a:r>
            </a:p>
          </p:txBody>
        </p:sp>
        <p:grpSp>
          <p:nvGrpSpPr>
            <p:cNvPr id="22" name="Group 41"/>
            <p:cNvGrpSpPr>
              <a:grpSpLocks/>
            </p:cNvGrpSpPr>
            <p:nvPr/>
          </p:nvGrpSpPr>
          <p:grpSpPr bwMode="auto">
            <a:xfrm>
              <a:off x="798512" y="1905001"/>
              <a:ext cx="8650287" cy="2392363"/>
              <a:chOff x="271910" y="2068513"/>
              <a:chExt cx="8872089" cy="2673644"/>
            </a:xfrm>
          </p:grpSpPr>
          <p:sp>
            <p:nvSpPr>
              <p:cNvPr id="32" name="Rectangle 31"/>
              <p:cNvSpPr/>
              <p:nvPr/>
            </p:nvSpPr>
            <p:spPr>
              <a:xfrm>
                <a:off x="400049" y="2437537"/>
                <a:ext cx="8743950" cy="2219038"/>
              </a:xfrm>
              <a:prstGeom prst="rect">
                <a:avLst/>
              </a:prstGeom>
              <a:solidFill>
                <a:schemeClr val="accent5">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33" name="AutoShape 8"/>
              <p:cNvSpPr>
                <a:spLocks noChangeArrowheads="1"/>
              </p:cNvSpPr>
              <p:nvPr/>
            </p:nvSpPr>
            <p:spPr bwMode="auto">
              <a:xfrm rot="16200000" flipH="1">
                <a:off x="7697788" y="2411413"/>
                <a:ext cx="901700" cy="215900"/>
              </a:xfrm>
              <a:prstGeom prst="rightArrow">
                <a:avLst>
                  <a:gd name="adj1" fmla="val 50000"/>
                  <a:gd name="adj2" fmla="val 208843"/>
                </a:avLst>
              </a:prstGeom>
              <a:solidFill>
                <a:schemeClr val="tx1"/>
              </a:solidFill>
              <a:ln w="12700">
                <a:solidFill>
                  <a:schemeClr val="tx1"/>
                </a:solidFill>
                <a:miter lim="800000"/>
                <a:headEnd/>
                <a:tailEnd/>
              </a:ln>
            </p:spPr>
            <p:txBody>
              <a:bodyPr vert="eaVert" wrap="none" anchor="ctr"/>
              <a:lstStyle>
                <a:lvl1pPr eaLnBrk="0" hangingPunct="0">
                  <a:spcBef>
                    <a:spcPct val="20000"/>
                  </a:spcBef>
                  <a:buClr>
                    <a:srgbClr val="4E005F"/>
                  </a:buClr>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Clr>
                    <a:srgbClr val="4E005F"/>
                  </a:buClr>
                  <a:buFont typeface="Arial" panose="020B0604020202020204" pitchFamily="34" charset="0"/>
                  <a:buChar char="–"/>
                  <a:defRPr sz="24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rgbClr val="2D3749"/>
                  </a:solidFill>
                </a:endParaRPr>
              </a:p>
            </p:txBody>
          </p:sp>
          <p:graphicFrame>
            <p:nvGraphicFramePr>
              <p:cNvPr id="34" name="Object 4"/>
              <p:cNvGraphicFramePr>
                <a:graphicFrameLocks/>
              </p:cNvGraphicFramePr>
              <p:nvPr/>
            </p:nvGraphicFramePr>
            <p:xfrm>
              <a:off x="400050" y="2992438"/>
              <a:ext cx="1343025" cy="898525"/>
            </p:xfrm>
            <a:graphic>
              <a:graphicData uri="http://schemas.openxmlformats.org/presentationml/2006/ole">
                <mc:AlternateContent xmlns:mc="http://schemas.openxmlformats.org/markup-compatibility/2006">
                  <mc:Choice xmlns:v="urn:schemas-microsoft-com:vml" Requires="v">
                    <p:oleObj name="Clip" r:id="rId11" imgW="4716463" imgH="3162300" progId="">
                      <p:embed/>
                    </p:oleObj>
                  </mc:Choice>
                  <mc:Fallback>
                    <p:oleObj name="Clip" r:id="rId11" imgW="4716463" imgH="3162300" progId="">
                      <p:embed/>
                      <p:pic>
                        <p:nvPicPr>
                          <p:cNvPr id="0" name=""/>
                          <p:cNvPicPr>
                            <a:picLocks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00050" y="2992438"/>
                            <a:ext cx="1343025" cy="8985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5" name="Rectangle 10"/>
              <p:cNvSpPr>
                <a:spLocks noChangeArrowheads="1"/>
              </p:cNvSpPr>
              <p:nvPr/>
            </p:nvSpPr>
            <p:spPr bwMode="auto">
              <a:xfrm>
                <a:off x="271910" y="3961531"/>
                <a:ext cx="1598898" cy="78062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Clr>
                    <a:srgbClr val="4E005F"/>
                  </a:buClr>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Clr>
                    <a:srgbClr val="4E005F"/>
                  </a:buClr>
                  <a:buFont typeface="Arial" panose="020B0604020202020204" pitchFamily="34" charset="0"/>
                  <a:buChar char="–"/>
                  <a:defRPr sz="24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2000" b="1" dirty="0">
                    <a:solidFill>
                      <a:srgbClr val="34001F"/>
                    </a:solidFill>
                    <a:latin typeface="Helvetica LT Std"/>
                  </a:rPr>
                  <a:t>Financial Statements</a:t>
                </a:r>
              </a:p>
            </p:txBody>
          </p:sp>
          <p:sp>
            <p:nvSpPr>
              <p:cNvPr id="36" name="AutoShape 11"/>
              <p:cNvSpPr>
                <a:spLocks noChangeArrowheads="1"/>
              </p:cNvSpPr>
              <p:nvPr/>
            </p:nvSpPr>
            <p:spPr bwMode="auto">
              <a:xfrm flipH="1">
                <a:off x="1828800" y="3592513"/>
                <a:ext cx="901700" cy="215900"/>
              </a:xfrm>
              <a:prstGeom prst="rightArrow">
                <a:avLst>
                  <a:gd name="adj1" fmla="val 50000"/>
                  <a:gd name="adj2" fmla="val 208843"/>
                </a:avLst>
              </a:prstGeom>
              <a:solidFill>
                <a:schemeClr val="tx1"/>
              </a:solidFill>
              <a:ln w="12700">
                <a:solidFill>
                  <a:schemeClr val="tx1"/>
                </a:solidFill>
                <a:miter lim="800000"/>
                <a:headEnd/>
                <a:tailEnd/>
              </a:ln>
            </p:spPr>
            <p:txBody>
              <a:bodyPr wrap="none" anchor="ctr"/>
              <a:lstStyle>
                <a:lvl1pPr eaLnBrk="0" hangingPunct="0">
                  <a:spcBef>
                    <a:spcPct val="20000"/>
                  </a:spcBef>
                  <a:buClr>
                    <a:srgbClr val="4E005F"/>
                  </a:buClr>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Clr>
                    <a:srgbClr val="4E005F"/>
                  </a:buClr>
                  <a:buFont typeface="Arial" panose="020B0604020202020204" pitchFamily="34" charset="0"/>
                  <a:buChar char="–"/>
                  <a:defRPr sz="24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rgbClr val="2D3749"/>
                  </a:solidFill>
                </a:endParaRPr>
              </a:p>
            </p:txBody>
          </p:sp>
          <p:graphicFrame>
            <p:nvGraphicFramePr>
              <p:cNvPr id="37" name="Object 7"/>
              <p:cNvGraphicFramePr>
                <a:graphicFrameLocks/>
              </p:cNvGraphicFramePr>
              <p:nvPr/>
            </p:nvGraphicFramePr>
            <p:xfrm>
              <a:off x="7704138" y="3059113"/>
              <a:ext cx="890587" cy="838200"/>
            </p:xfrm>
            <a:graphic>
              <a:graphicData uri="http://schemas.openxmlformats.org/presentationml/2006/ole">
                <mc:AlternateContent xmlns:mc="http://schemas.openxmlformats.org/markup-compatibility/2006">
                  <mc:Choice xmlns:v="urn:schemas-microsoft-com:vml" Requires="v">
                    <p:oleObj name="Clip" r:id="rId13" imgW="3226051" imgH="3468986" progId="">
                      <p:embed/>
                    </p:oleObj>
                  </mc:Choice>
                  <mc:Fallback>
                    <p:oleObj name="Clip" r:id="rId13" imgW="3226051" imgH="3468986" progId="">
                      <p:embed/>
                      <p:pic>
                        <p:nvPicPr>
                          <p:cNvPr id="0" name=""/>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704138" y="3059113"/>
                            <a:ext cx="890587" cy="838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8" name="Rectangle 19"/>
              <p:cNvSpPr>
                <a:spLocks noChangeArrowheads="1"/>
              </p:cNvSpPr>
              <p:nvPr/>
            </p:nvSpPr>
            <p:spPr bwMode="auto">
              <a:xfrm>
                <a:off x="7237372" y="3961531"/>
                <a:ext cx="1821961" cy="78062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Clr>
                    <a:srgbClr val="4E005F"/>
                  </a:buClr>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Clr>
                    <a:srgbClr val="4E005F"/>
                  </a:buClr>
                  <a:buFont typeface="Arial" panose="020B0604020202020204" pitchFamily="34" charset="0"/>
                  <a:buChar char="–"/>
                  <a:defRPr sz="24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2000" b="1" dirty="0">
                    <a:solidFill>
                      <a:srgbClr val="34001F"/>
                    </a:solidFill>
                    <a:latin typeface="Helvetica LT Std"/>
                  </a:rPr>
                  <a:t>Unadjusted Trial Balance</a:t>
                </a:r>
              </a:p>
            </p:txBody>
          </p:sp>
          <p:graphicFrame>
            <p:nvGraphicFramePr>
              <p:cNvPr id="39" name="Object 8"/>
              <p:cNvGraphicFramePr>
                <a:graphicFrameLocks/>
              </p:cNvGraphicFramePr>
              <p:nvPr/>
            </p:nvGraphicFramePr>
            <p:xfrm>
              <a:off x="5405438" y="2819400"/>
              <a:ext cx="1066800" cy="1225550"/>
            </p:xfrm>
            <a:graphic>
              <a:graphicData uri="http://schemas.openxmlformats.org/presentationml/2006/ole">
                <mc:AlternateContent xmlns:mc="http://schemas.openxmlformats.org/markup-compatibility/2006">
                  <mc:Choice xmlns:v="urn:schemas-microsoft-com:vml" Requires="v">
                    <p:oleObj name="Clip" r:id="rId15" imgW="3265283" imgH="3435790" progId="">
                      <p:embed/>
                    </p:oleObj>
                  </mc:Choice>
                  <mc:Fallback>
                    <p:oleObj name="Clip" r:id="rId15" imgW="3265283" imgH="3435790" progId="">
                      <p:embed/>
                      <p:pic>
                        <p:nvPicPr>
                          <p:cNvPr id="0" name=""/>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05438" y="2819400"/>
                            <a:ext cx="1066800" cy="1225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0" name="AutoShape 22"/>
              <p:cNvSpPr>
                <a:spLocks noChangeArrowheads="1"/>
              </p:cNvSpPr>
              <p:nvPr/>
            </p:nvSpPr>
            <p:spPr bwMode="auto">
              <a:xfrm rot="10800000">
                <a:off x="6629400" y="3471863"/>
                <a:ext cx="901700" cy="215900"/>
              </a:xfrm>
              <a:prstGeom prst="rightArrow">
                <a:avLst>
                  <a:gd name="adj1" fmla="val 50000"/>
                  <a:gd name="adj2" fmla="val 208843"/>
                </a:avLst>
              </a:prstGeom>
              <a:solidFill>
                <a:schemeClr val="tx1"/>
              </a:solidFill>
              <a:ln w="12700">
                <a:solidFill>
                  <a:schemeClr val="tx1"/>
                </a:solidFill>
                <a:miter lim="800000"/>
                <a:headEnd/>
                <a:tailEnd/>
              </a:ln>
            </p:spPr>
            <p:txBody>
              <a:bodyPr rot="10800000" wrap="none" anchor="ctr"/>
              <a:lstStyle>
                <a:lvl1pPr eaLnBrk="0" hangingPunct="0">
                  <a:spcBef>
                    <a:spcPct val="20000"/>
                  </a:spcBef>
                  <a:buClr>
                    <a:srgbClr val="4E005F"/>
                  </a:buClr>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Clr>
                    <a:srgbClr val="4E005F"/>
                  </a:buClr>
                  <a:buFont typeface="Arial" panose="020B0604020202020204" pitchFamily="34" charset="0"/>
                  <a:buChar char="–"/>
                  <a:defRPr sz="24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rgbClr val="2D3749"/>
                  </a:solidFill>
                </a:endParaRPr>
              </a:p>
            </p:txBody>
          </p:sp>
          <p:graphicFrame>
            <p:nvGraphicFramePr>
              <p:cNvPr id="41" name="Object 9"/>
              <p:cNvGraphicFramePr>
                <a:graphicFrameLocks/>
              </p:cNvGraphicFramePr>
              <p:nvPr/>
            </p:nvGraphicFramePr>
            <p:xfrm>
              <a:off x="3055938" y="3048000"/>
              <a:ext cx="890587" cy="838200"/>
            </p:xfrm>
            <a:graphic>
              <a:graphicData uri="http://schemas.openxmlformats.org/presentationml/2006/ole">
                <mc:AlternateContent xmlns:mc="http://schemas.openxmlformats.org/markup-compatibility/2006">
                  <mc:Choice xmlns:v="urn:schemas-microsoft-com:vml" Requires="v">
                    <p:oleObj name="Clip" r:id="rId16" imgW="3226051" imgH="3468986" progId="">
                      <p:embed/>
                    </p:oleObj>
                  </mc:Choice>
                  <mc:Fallback>
                    <p:oleObj name="Clip" r:id="rId16" imgW="3226051" imgH="3468986" progId="">
                      <p:embed/>
                      <p:pic>
                        <p:nvPicPr>
                          <p:cNvPr id="0" name=""/>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055938" y="3048000"/>
                            <a:ext cx="890587" cy="838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2" name="Rectangle 24"/>
              <p:cNvSpPr>
                <a:spLocks noChangeArrowheads="1"/>
              </p:cNvSpPr>
              <p:nvPr/>
            </p:nvSpPr>
            <p:spPr bwMode="auto">
              <a:xfrm>
                <a:off x="2588846" y="3961531"/>
                <a:ext cx="1825218" cy="78062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Clr>
                    <a:srgbClr val="4E005F"/>
                  </a:buClr>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Clr>
                    <a:srgbClr val="4E005F"/>
                  </a:buClr>
                  <a:buFont typeface="Arial" panose="020B0604020202020204" pitchFamily="34" charset="0"/>
                  <a:buChar char="–"/>
                  <a:defRPr sz="24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2000" b="1" dirty="0">
                    <a:solidFill>
                      <a:srgbClr val="34001F"/>
                    </a:solidFill>
                    <a:latin typeface="Helvetica LT Std"/>
                  </a:rPr>
                  <a:t>Adjusted Trial Balance</a:t>
                </a:r>
              </a:p>
            </p:txBody>
          </p:sp>
          <p:sp>
            <p:nvSpPr>
              <p:cNvPr id="43" name="AutoShape 25"/>
              <p:cNvSpPr>
                <a:spLocks noChangeArrowheads="1"/>
              </p:cNvSpPr>
              <p:nvPr/>
            </p:nvSpPr>
            <p:spPr bwMode="auto">
              <a:xfrm rot="10800000">
                <a:off x="4191000" y="3484563"/>
                <a:ext cx="901700" cy="215900"/>
              </a:xfrm>
              <a:prstGeom prst="rightArrow">
                <a:avLst>
                  <a:gd name="adj1" fmla="val 50000"/>
                  <a:gd name="adj2" fmla="val 208843"/>
                </a:avLst>
              </a:prstGeom>
              <a:solidFill>
                <a:schemeClr val="tx1"/>
              </a:solidFill>
              <a:ln w="12700">
                <a:solidFill>
                  <a:schemeClr val="tx1"/>
                </a:solidFill>
                <a:miter lim="800000"/>
                <a:headEnd/>
                <a:tailEnd/>
              </a:ln>
            </p:spPr>
            <p:txBody>
              <a:bodyPr rot="10800000" wrap="none" anchor="ctr"/>
              <a:lstStyle>
                <a:lvl1pPr eaLnBrk="0" hangingPunct="0">
                  <a:spcBef>
                    <a:spcPct val="20000"/>
                  </a:spcBef>
                  <a:buClr>
                    <a:srgbClr val="4E005F"/>
                  </a:buClr>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Clr>
                    <a:srgbClr val="4E005F"/>
                  </a:buClr>
                  <a:buFont typeface="Arial" panose="020B0604020202020204" pitchFamily="34" charset="0"/>
                  <a:buChar char="–"/>
                  <a:defRPr sz="24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rgbClr val="2D3749"/>
                  </a:solidFill>
                </a:endParaRPr>
              </a:p>
            </p:txBody>
          </p:sp>
          <p:sp>
            <p:nvSpPr>
              <p:cNvPr id="44" name="TextBox 35"/>
              <p:cNvSpPr txBox="1">
                <a:spLocks noChangeArrowheads="1"/>
              </p:cNvSpPr>
              <p:nvPr/>
            </p:nvSpPr>
            <p:spPr bwMode="auto">
              <a:xfrm>
                <a:off x="1752600" y="2437536"/>
                <a:ext cx="5181600" cy="443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4E005F"/>
                  </a:buClr>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Clr>
                    <a:srgbClr val="4E005F"/>
                  </a:buClr>
                  <a:buFont typeface="Arial" panose="020B0604020202020204" pitchFamily="34" charset="0"/>
                  <a:buChar char="–"/>
                  <a:defRPr sz="24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US" altLang="en-US" sz="2000" b="1" u="sng">
                    <a:solidFill>
                      <a:srgbClr val="C00000"/>
                    </a:solidFill>
                  </a:rPr>
                  <a:t>At the End of the Accounting Period</a:t>
                </a:r>
              </a:p>
            </p:txBody>
          </p:sp>
          <p:sp>
            <p:nvSpPr>
              <p:cNvPr id="45" name="Rectangle 21"/>
              <p:cNvSpPr>
                <a:spLocks noChangeArrowheads="1"/>
              </p:cNvSpPr>
              <p:nvPr/>
            </p:nvSpPr>
            <p:spPr bwMode="auto">
              <a:xfrm>
                <a:off x="4943231" y="3961531"/>
                <a:ext cx="1992923" cy="6506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Clr>
                    <a:srgbClr val="4E005F"/>
                  </a:buClr>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Clr>
                    <a:srgbClr val="4E005F"/>
                  </a:buClr>
                  <a:buFont typeface="Arial" panose="020B0604020202020204" pitchFamily="34" charset="0"/>
                  <a:buChar char="–"/>
                  <a:defRPr sz="24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1600" b="1" dirty="0">
                    <a:solidFill>
                      <a:srgbClr val="34001F"/>
                    </a:solidFill>
                    <a:latin typeface="Helvetica LT Std"/>
                  </a:rPr>
                  <a:t>Record &amp; Post Adjusting Entries</a:t>
                </a:r>
              </a:p>
            </p:txBody>
          </p:sp>
        </p:grpSp>
        <p:grpSp>
          <p:nvGrpSpPr>
            <p:cNvPr id="23" name="Group 40"/>
            <p:cNvGrpSpPr>
              <a:grpSpLocks/>
            </p:cNvGrpSpPr>
            <p:nvPr/>
          </p:nvGrpSpPr>
          <p:grpSpPr bwMode="auto">
            <a:xfrm>
              <a:off x="969645" y="4360474"/>
              <a:ext cx="6324600" cy="1904099"/>
              <a:chOff x="512445" y="4741473"/>
              <a:chExt cx="6324600" cy="1904099"/>
            </a:xfrm>
          </p:grpSpPr>
          <p:sp>
            <p:nvSpPr>
              <p:cNvPr id="24" name="Rectangle 23"/>
              <p:cNvSpPr/>
              <p:nvPr/>
            </p:nvSpPr>
            <p:spPr>
              <a:xfrm>
                <a:off x="512445" y="4741473"/>
                <a:ext cx="6324600" cy="1880665"/>
              </a:xfrm>
              <a:prstGeom prst="rect">
                <a:avLst/>
              </a:prstGeom>
              <a:solidFill>
                <a:schemeClr val="accent5">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25" name="AutoShape 26"/>
              <p:cNvSpPr>
                <a:spLocks noChangeArrowheads="1"/>
              </p:cNvSpPr>
              <p:nvPr/>
            </p:nvSpPr>
            <p:spPr bwMode="auto">
              <a:xfrm rot="13333972" flipH="1">
                <a:off x="1559935" y="4862514"/>
                <a:ext cx="901700" cy="215900"/>
              </a:xfrm>
              <a:prstGeom prst="rightArrow">
                <a:avLst>
                  <a:gd name="adj1" fmla="val 50000"/>
                  <a:gd name="adj2" fmla="val 208843"/>
                </a:avLst>
              </a:prstGeom>
              <a:solidFill>
                <a:schemeClr val="tx1"/>
              </a:solidFill>
              <a:ln w="12700">
                <a:solidFill>
                  <a:schemeClr val="tx1"/>
                </a:solidFill>
                <a:miter lim="800000"/>
                <a:headEnd/>
                <a:tailEnd/>
              </a:ln>
            </p:spPr>
            <p:txBody>
              <a:bodyPr rot="10800000" wrap="none" anchor="ctr"/>
              <a:lstStyle>
                <a:lvl1pPr eaLnBrk="0" hangingPunct="0">
                  <a:spcBef>
                    <a:spcPct val="20000"/>
                  </a:spcBef>
                  <a:buClr>
                    <a:srgbClr val="4E005F"/>
                  </a:buClr>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Clr>
                    <a:srgbClr val="4E005F"/>
                  </a:buClr>
                  <a:buFont typeface="Arial" panose="020B0604020202020204" pitchFamily="34" charset="0"/>
                  <a:buChar char="–"/>
                  <a:defRPr sz="24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rgbClr val="2D3749"/>
                  </a:solidFill>
                </a:endParaRPr>
              </a:p>
            </p:txBody>
          </p:sp>
          <p:graphicFrame>
            <p:nvGraphicFramePr>
              <p:cNvPr id="26" name="Object 10"/>
              <p:cNvGraphicFramePr>
                <a:graphicFrameLocks/>
              </p:cNvGraphicFramePr>
              <p:nvPr/>
            </p:nvGraphicFramePr>
            <p:xfrm>
              <a:off x="2953182" y="4850901"/>
              <a:ext cx="914400" cy="1066800"/>
            </p:xfrm>
            <a:graphic>
              <a:graphicData uri="http://schemas.openxmlformats.org/presentationml/2006/ole">
                <mc:AlternateContent xmlns:mc="http://schemas.openxmlformats.org/markup-compatibility/2006">
                  <mc:Choice xmlns:v="urn:schemas-microsoft-com:vml" Requires="v">
                    <p:oleObj name="Clip" r:id="rId17" imgW="2794000" imgH="4113213" progId="">
                      <p:embed/>
                    </p:oleObj>
                  </mc:Choice>
                  <mc:Fallback>
                    <p:oleObj name="Clip" r:id="rId17" imgW="2794000" imgH="4113213" progId="">
                      <p:embed/>
                      <p:pic>
                        <p:nvPicPr>
                          <p:cNvPr id="0" name=""/>
                          <p:cNvPicPr>
                            <a:picLocks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953182" y="4850901"/>
                            <a:ext cx="91440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7" name="Rectangle 28"/>
              <p:cNvSpPr>
                <a:spLocks noChangeArrowheads="1"/>
              </p:cNvSpPr>
              <p:nvPr/>
            </p:nvSpPr>
            <p:spPr bwMode="auto">
              <a:xfrm>
                <a:off x="2267382" y="5947072"/>
                <a:ext cx="2286000" cy="698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Clr>
                    <a:srgbClr val="4E005F"/>
                  </a:buClr>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Clr>
                    <a:srgbClr val="4E005F"/>
                  </a:buClr>
                  <a:buFont typeface="Arial" panose="020B0604020202020204" pitchFamily="34" charset="0"/>
                  <a:buChar char="–"/>
                  <a:defRPr sz="24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US" altLang="en-US" sz="2000" b="1" dirty="0">
                    <a:solidFill>
                      <a:srgbClr val="34001F"/>
                    </a:solidFill>
                    <a:latin typeface="Helvetica LT Std"/>
                  </a:rPr>
                  <a:t>Close Temporary Accounts</a:t>
                </a:r>
              </a:p>
            </p:txBody>
          </p:sp>
          <p:graphicFrame>
            <p:nvGraphicFramePr>
              <p:cNvPr id="28" name="Object 11"/>
              <p:cNvGraphicFramePr>
                <a:graphicFrameLocks/>
              </p:cNvGraphicFramePr>
              <p:nvPr/>
            </p:nvGraphicFramePr>
            <p:xfrm>
              <a:off x="5445336" y="5027228"/>
              <a:ext cx="890587" cy="838200"/>
            </p:xfrm>
            <a:graphic>
              <a:graphicData uri="http://schemas.openxmlformats.org/presentationml/2006/ole">
                <mc:AlternateContent xmlns:mc="http://schemas.openxmlformats.org/markup-compatibility/2006">
                  <mc:Choice xmlns:v="urn:schemas-microsoft-com:vml" Requires="v">
                    <p:oleObj name="Clip" r:id="rId19" imgW="3226051" imgH="3468986" progId="">
                      <p:embed/>
                    </p:oleObj>
                  </mc:Choice>
                  <mc:Fallback>
                    <p:oleObj name="Clip" r:id="rId19" imgW="3226051" imgH="3468986" progId="">
                      <p:embed/>
                      <p:pic>
                        <p:nvPicPr>
                          <p:cNvPr id="0" name=""/>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445336" y="5027228"/>
                            <a:ext cx="890587" cy="838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9" name="Rectangle 30"/>
              <p:cNvSpPr>
                <a:spLocks noChangeArrowheads="1"/>
              </p:cNvSpPr>
              <p:nvPr/>
            </p:nvSpPr>
            <p:spPr bwMode="auto">
              <a:xfrm>
                <a:off x="4962262" y="5883957"/>
                <a:ext cx="1822450" cy="698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txBody>
              <a:bodyPr lIns="90488" tIns="44450" rIns="90488" bIns="44450">
                <a:spAutoFit/>
              </a:bodyPr>
              <a:lstStyle>
                <a:lvl1pPr eaLnBrk="0" hangingPunct="0">
                  <a:spcBef>
                    <a:spcPct val="20000"/>
                  </a:spcBef>
                  <a:buClr>
                    <a:srgbClr val="4E005F"/>
                  </a:buClr>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Clr>
                    <a:srgbClr val="4E005F"/>
                  </a:buClr>
                  <a:buFont typeface="Arial" panose="020B0604020202020204" pitchFamily="34" charset="0"/>
                  <a:buChar char="–"/>
                  <a:defRPr sz="24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50000"/>
                  </a:spcBef>
                  <a:buClrTx/>
                  <a:buFontTx/>
                  <a:buNone/>
                </a:pPr>
                <a:r>
                  <a:rPr lang="en-US" altLang="en-US" sz="2000" b="1" dirty="0">
                    <a:solidFill>
                      <a:srgbClr val="34001F"/>
                    </a:solidFill>
                    <a:latin typeface="Helvetica LT Std"/>
                  </a:rPr>
                  <a:t>Post-Closing Trial Balance</a:t>
                </a:r>
              </a:p>
            </p:txBody>
          </p:sp>
          <p:sp>
            <p:nvSpPr>
              <p:cNvPr id="30" name="AutoShape 31"/>
              <p:cNvSpPr>
                <a:spLocks noChangeArrowheads="1"/>
              </p:cNvSpPr>
              <p:nvPr/>
            </p:nvSpPr>
            <p:spPr bwMode="auto">
              <a:xfrm>
                <a:off x="4267200" y="5681663"/>
                <a:ext cx="901700" cy="215900"/>
              </a:xfrm>
              <a:prstGeom prst="rightArrow">
                <a:avLst>
                  <a:gd name="adj1" fmla="val 50000"/>
                  <a:gd name="adj2" fmla="val 208843"/>
                </a:avLst>
              </a:prstGeom>
              <a:solidFill>
                <a:schemeClr val="tx1"/>
              </a:solidFill>
              <a:ln w="12700">
                <a:solidFill>
                  <a:schemeClr val="tx1"/>
                </a:solidFill>
                <a:miter lim="800000"/>
                <a:headEnd/>
                <a:tailEnd/>
              </a:ln>
            </p:spPr>
            <p:txBody>
              <a:bodyPr wrap="none" anchor="ctr"/>
              <a:lstStyle>
                <a:lvl1pPr eaLnBrk="0" hangingPunct="0">
                  <a:spcBef>
                    <a:spcPct val="20000"/>
                  </a:spcBef>
                  <a:buClr>
                    <a:srgbClr val="4E005F"/>
                  </a:buClr>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Clr>
                    <a:srgbClr val="4E005F"/>
                  </a:buClr>
                  <a:buFont typeface="Arial" panose="020B0604020202020204" pitchFamily="34" charset="0"/>
                  <a:buChar char="–"/>
                  <a:defRPr sz="24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eaLnBrk="1" hangingPunct="1">
                  <a:spcBef>
                    <a:spcPct val="0"/>
                  </a:spcBef>
                  <a:buClrTx/>
                  <a:buFontTx/>
                  <a:buNone/>
                </a:pPr>
                <a:endParaRPr lang="en-US" altLang="en-US" sz="1800">
                  <a:solidFill>
                    <a:srgbClr val="2D3749"/>
                  </a:solidFill>
                </a:endParaRPr>
              </a:p>
            </p:txBody>
          </p:sp>
          <p:sp>
            <p:nvSpPr>
              <p:cNvPr id="31" name="TextBox 37"/>
              <p:cNvSpPr txBox="1">
                <a:spLocks noChangeArrowheads="1"/>
              </p:cNvSpPr>
              <p:nvPr/>
            </p:nvSpPr>
            <p:spPr bwMode="auto">
              <a:xfrm>
                <a:off x="685800" y="5562600"/>
                <a:ext cx="1524000" cy="7016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4E005F"/>
                  </a:buClr>
                  <a:buFont typeface="Arial" panose="020B0604020202020204" pitchFamily="34" charset="0"/>
                  <a:buChar char="•"/>
                  <a:defRPr sz="2800">
                    <a:solidFill>
                      <a:schemeClr val="tx1"/>
                    </a:solidFill>
                    <a:latin typeface="Arial" panose="020B0604020202020204" pitchFamily="34" charset="0"/>
                  </a:defRPr>
                </a:lvl1pPr>
                <a:lvl2pPr marL="742950" indent="-285750" eaLnBrk="0" hangingPunct="0">
                  <a:spcBef>
                    <a:spcPct val="20000"/>
                  </a:spcBef>
                  <a:buClr>
                    <a:srgbClr val="4E005F"/>
                  </a:buClr>
                  <a:buFont typeface="Arial" panose="020B0604020202020204" pitchFamily="34" charset="0"/>
                  <a:buChar char="–"/>
                  <a:defRPr sz="2400">
                    <a:solidFill>
                      <a:schemeClr val="tx1"/>
                    </a:solidFill>
                    <a:latin typeface="Arial" panose="020B0604020202020204" pitchFamily="34" charset="0"/>
                  </a:defRPr>
                </a:lvl2pPr>
                <a:lvl3pPr marL="11430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US" altLang="en-US" sz="2000" b="1" u="sng" dirty="0">
                    <a:solidFill>
                      <a:srgbClr val="C00000"/>
                    </a:solidFill>
                    <a:latin typeface="Helvetica LT Std"/>
                  </a:rPr>
                  <a:t>At the End </a:t>
                </a:r>
                <a:br>
                  <a:rPr lang="en-US" altLang="en-US" sz="2000" b="1" u="sng" dirty="0">
                    <a:solidFill>
                      <a:srgbClr val="C00000"/>
                    </a:solidFill>
                    <a:latin typeface="Helvetica LT Std"/>
                  </a:rPr>
                </a:br>
                <a:r>
                  <a:rPr lang="en-US" altLang="en-US" sz="2000" b="1" u="sng" dirty="0">
                    <a:solidFill>
                      <a:srgbClr val="C00000"/>
                    </a:solidFill>
                    <a:latin typeface="Helvetica LT Std"/>
                  </a:rPr>
                  <a:t>of the Year</a:t>
                </a:r>
              </a:p>
            </p:txBody>
          </p:sp>
        </p:grpSp>
      </p:grpSp>
      <p:sp>
        <p:nvSpPr>
          <p:cNvPr id="46" name="Text Box 7"/>
          <p:cNvSpPr txBox="1">
            <a:spLocks noChangeArrowheads="1"/>
          </p:cNvSpPr>
          <p:nvPr/>
        </p:nvSpPr>
        <p:spPr bwMode="auto">
          <a:xfrm>
            <a:off x="241302" y="6500548"/>
            <a:ext cx="4384675" cy="400110"/>
          </a:xfrm>
          <a:prstGeom prst="rect">
            <a:avLst/>
          </a:prstGeom>
          <a:noFill/>
          <a:ln w="9525">
            <a:noFill/>
            <a:miter lim="800000"/>
            <a:headEnd/>
            <a:tailEnd/>
          </a:ln>
        </p:spPr>
        <p:txBody>
          <a:bodyPr wrap="square">
            <a:spAutoFit/>
          </a:bodyPr>
          <a:lstStyle/>
          <a:p>
            <a:r>
              <a:rPr lang="en-US" sz="2000" dirty="0">
                <a:solidFill>
                  <a:srgbClr val="3DB7E9"/>
                </a:solidFill>
                <a:latin typeface="Helvetica LT Std"/>
              </a:rPr>
              <a:t>LOS 22.g Describe</a:t>
            </a:r>
            <a:r>
              <a:rPr lang="de-DE" sz="2000" dirty="0">
                <a:solidFill>
                  <a:srgbClr val="3DB7E9"/>
                </a:solidFill>
                <a:latin typeface="Helvetica LT Std"/>
              </a:rPr>
              <a:t> </a:t>
            </a:r>
            <a:endParaRPr lang="en-US" sz="2000" dirty="0">
              <a:solidFill>
                <a:srgbClr val="3DB7E9"/>
              </a:solidFill>
              <a:latin typeface="Helvetica LT Std"/>
            </a:endParaRPr>
          </a:p>
        </p:txBody>
      </p:sp>
      <p:sp>
        <p:nvSpPr>
          <p:cNvPr id="48" name="Title 1"/>
          <p:cNvSpPr>
            <a:spLocks noGrp="1"/>
          </p:cNvSpPr>
          <p:nvPr>
            <p:ph type="title"/>
          </p:nvPr>
        </p:nvSpPr>
        <p:spPr>
          <a:xfrm>
            <a:off x="304802" y="98615"/>
            <a:ext cx="9296400" cy="296863"/>
          </a:xfrm>
        </p:spPr>
        <p:txBody>
          <a:bodyPr/>
          <a:lstStyle/>
          <a:p>
            <a:r>
              <a:rPr lang="en-CA" dirty="0"/>
              <a:t>6. Accounting Systems: Flow of Information</a:t>
            </a:r>
          </a:p>
        </p:txBody>
      </p:sp>
    </p:spTree>
    <p:extLst>
      <p:ext uri="{BB962C8B-B14F-4D97-AF65-F5344CB8AC3E}">
        <p14:creationId xmlns:p14="http://schemas.microsoft.com/office/powerpoint/2010/main" val="32590412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p:txBody>
          <a:bodyPr/>
          <a:lstStyle/>
          <a:p>
            <a:r>
              <a:rPr lang="en-US" dirty="0">
                <a:latin typeface="Helvetica LT Std"/>
              </a:rPr>
              <a:t>7.1. The Use of Judgment in Accounts and Entries</a:t>
            </a:r>
          </a:p>
          <a:p>
            <a:r>
              <a:rPr lang="en-US" dirty="0">
                <a:latin typeface="Helvetica LT Std"/>
              </a:rPr>
              <a:t>An important first step in analyzing financial statements is identifying the types of accruals and valuation entries in an entity’s financial statements. </a:t>
            </a:r>
          </a:p>
          <a:p>
            <a:r>
              <a:rPr lang="en-US" dirty="0">
                <a:latin typeface="Helvetica LT Std"/>
              </a:rPr>
              <a:t>Most of these items will be noted in the critical accounting policies/estimates section of management’s discussion and analysis (MD&amp;A) and in the significant accounting policies footnote, both found in the annual report. </a:t>
            </a:r>
          </a:p>
          <a:p>
            <a:r>
              <a:rPr lang="en-US" dirty="0">
                <a:latin typeface="Helvetica LT Std"/>
              </a:rPr>
              <a:t>Analysts should use this disclosure to identify the key accruals and valuations for a company. </a:t>
            </a:r>
          </a:p>
          <a:p>
            <a:pPr>
              <a:buFont typeface="Wingdings" panose="05000000000000000000" pitchFamily="2" charset="2"/>
              <a:buChar char="Ø"/>
            </a:pPr>
            <a:endParaRPr lang="en-US" dirty="0">
              <a:latin typeface="Helvetica LT Std"/>
            </a:endParaRPr>
          </a:p>
        </p:txBody>
      </p:sp>
      <p:sp>
        <p:nvSpPr>
          <p:cNvPr id="3" name="Title 2"/>
          <p:cNvSpPr>
            <a:spLocks noGrp="1"/>
          </p:cNvSpPr>
          <p:nvPr>
            <p:ph type="title"/>
          </p:nvPr>
        </p:nvSpPr>
        <p:spPr/>
        <p:txBody>
          <a:bodyPr/>
          <a:lstStyle/>
          <a:p>
            <a:r>
              <a:rPr lang="en-US" dirty="0">
                <a:latin typeface="Helvetica LT Std"/>
              </a:rPr>
              <a:t>7. USING FINANCIAL STATEMENTS IN SECURITY ANALYSIS</a:t>
            </a:r>
          </a:p>
        </p:txBody>
      </p:sp>
      <p:sp>
        <p:nvSpPr>
          <p:cNvPr id="5" name="Text Box 7"/>
          <p:cNvSpPr txBox="1">
            <a:spLocks noChangeArrowheads="1"/>
          </p:cNvSpPr>
          <p:nvPr/>
        </p:nvSpPr>
        <p:spPr bwMode="auto">
          <a:xfrm>
            <a:off x="241302" y="6500548"/>
            <a:ext cx="4384675" cy="400110"/>
          </a:xfrm>
          <a:prstGeom prst="rect">
            <a:avLst/>
          </a:prstGeom>
          <a:noFill/>
          <a:ln w="9525">
            <a:noFill/>
            <a:miter lim="800000"/>
            <a:headEnd/>
            <a:tailEnd/>
          </a:ln>
        </p:spPr>
        <p:txBody>
          <a:bodyPr wrap="square">
            <a:spAutoFit/>
          </a:bodyPr>
          <a:lstStyle/>
          <a:p>
            <a:r>
              <a:rPr lang="en-US" sz="2000" dirty="0">
                <a:solidFill>
                  <a:srgbClr val="3DB7E9"/>
                </a:solidFill>
                <a:latin typeface="Helvetica LT Std"/>
              </a:rPr>
              <a:t>LOS 22.h Describe</a:t>
            </a:r>
          </a:p>
        </p:txBody>
      </p:sp>
    </p:spTree>
    <p:extLst>
      <p:ext uri="{BB962C8B-B14F-4D97-AF65-F5344CB8AC3E}">
        <p14:creationId xmlns:p14="http://schemas.microsoft.com/office/powerpoint/2010/main" val="1415983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latin typeface="Helvetica LT Std"/>
              </a:rPr>
              <a:t>3. ACCOUNTS AND FINANCIAL STATEMENTS A = L + E</a:t>
            </a:r>
          </a:p>
        </p:txBody>
      </p:sp>
      <p:sp>
        <p:nvSpPr>
          <p:cNvPr id="2" name="Rectangle 1"/>
          <p:cNvSpPr/>
          <p:nvPr/>
        </p:nvSpPr>
        <p:spPr>
          <a:xfrm>
            <a:off x="728156" y="1104507"/>
            <a:ext cx="4902915" cy="1892826"/>
          </a:xfrm>
          <a:prstGeom prst="rect">
            <a:avLst/>
          </a:prstGeom>
        </p:spPr>
        <p:txBody>
          <a:bodyPr wrap="square">
            <a:spAutoFit/>
          </a:bodyPr>
          <a:lstStyle/>
          <a:p>
            <a:pPr marL="171450" indent="-171450">
              <a:buFont typeface="Wingdings" panose="05000000000000000000" pitchFamily="2" charset="2"/>
              <a:buChar char="§"/>
            </a:pPr>
            <a:r>
              <a:rPr lang="en-US" sz="900" dirty="0">
                <a:solidFill>
                  <a:srgbClr val="2D3749"/>
                </a:solidFill>
                <a:latin typeface="Helvetica LT Std"/>
              </a:rPr>
              <a:t>Cash and cash equivalents</a:t>
            </a:r>
          </a:p>
          <a:p>
            <a:pPr marL="171450" indent="-171450">
              <a:buFont typeface="Wingdings" panose="05000000000000000000" pitchFamily="2" charset="2"/>
              <a:buChar char="§"/>
            </a:pPr>
            <a:r>
              <a:rPr lang="en-US" sz="900" dirty="0">
                <a:solidFill>
                  <a:srgbClr val="2D3749"/>
                </a:solidFill>
                <a:latin typeface="Helvetica LT Std"/>
              </a:rPr>
              <a:t>Accounts receivable, trade receivables</a:t>
            </a:r>
          </a:p>
          <a:p>
            <a:pPr marL="171450" indent="-171450">
              <a:buFont typeface="Wingdings" panose="05000000000000000000" pitchFamily="2" charset="2"/>
              <a:buChar char="§"/>
            </a:pPr>
            <a:r>
              <a:rPr lang="en-US" sz="900" dirty="0">
                <a:solidFill>
                  <a:srgbClr val="2D3749"/>
                </a:solidFill>
                <a:latin typeface="Helvetica LT Std"/>
              </a:rPr>
              <a:t>Prepaid expenses </a:t>
            </a:r>
          </a:p>
          <a:p>
            <a:pPr marL="171450" indent="-171450">
              <a:buFont typeface="Wingdings" panose="05000000000000000000" pitchFamily="2" charset="2"/>
              <a:buChar char="§"/>
            </a:pPr>
            <a:r>
              <a:rPr lang="en-US" sz="900" dirty="0">
                <a:solidFill>
                  <a:srgbClr val="2D3749"/>
                </a:solidFill>
                <a:latin typeface="Helvetica LT Std"/>
              </a:rPr>
              <a:t>Inventory</a:t>
            </a:r>
          </a:p>
          <a:p>
            <a:pPr marL="171450" indent="-171450">
              <a:buFont typeface="Wingdings" panose="05000000000000000000" pitchFamily="2" charset="2"/>
              <a:buChar char="§"/>
            </a:pPr>
            <a:r>
              <a:rPr lang="en-US" sz="900" dirty="0">
                <a:solidFill>
                  <a:srgbClr val="2D3749"/>
                </a:solidFill>
                <a:latin typeface="Helvetica LT Std"/>
              </a:rPr>
              <a:t>Property. plant. and equipment </a:t>
            </a:r>
          </a:p>
          <a:p>
            <a:pPr marL="171450" indent="-171450">
              <a:buFont typeface="Wingdings" panose="05000000000000000000" pitchFamily="2" charset="2"/>
              <a:buChar char="§"/>
            </a:pPr>
            <a:r>
              <a:rPr lang="en-US" sz="900" dirty="0">
                <a:solidFill>
                  <a:srgbClr val="2D3749"/>
                </a:solidFill>
                <a:latin typeface="Helvetica LT Std"/>
              </a:rPr>
              <a:t>Investment property</a:t>
            </a:r>
          </a:p>
          <a:p>
            <a:pPr marL="171450" indent="-171450">
              <a:buFont typeface="Wingdings" panose="05000000000000000000" pitchFamily="2" charset="2"/>
              <a:buChar char="§"/>
            </a:pPr>
            <a:r>
              <a:rPr lang="en-US" sz="900" dirty="0">
                <a:solidFill>
                  <a:srgbClr val="2D3749"/>
                </a:solidFill>
                <a:latin typeface="Helvetica LT Std"/>
              </a:rPr>
              <a:t>Intangible assets (patents, trademarks, licenses, </a:t>
            </a:r>
          </a:p>
          <a:p>
            <a:r>
              <a:rPr lang="en-US" sz="900" dirty="0">
                <a:solidFill>
                  <a:srgbClr val="2D3749"/>
                </a:solidFill>
                <a:latin typeface="Helvetica LT Std"/>
              </a:rPr>
              <a:t>     copyright, goodwill)</a:t>
            </a:r>
          </a:p>
          <a:p>
            <a:pPr marL="171450" indent="-171450">
              <a:buFont typeface="Wingdings" panose="05000000000000000000" pitchFamily="2" charset="2"/>
              <a:buChar char="§"/>
            </a:pPr>
            <a:r>
              <a:rPr lang="en-US" sz="900" dirty="0">
                <a:solidFill>
                  <a:srgbClr val="2D3749"/>
                </a:solidFill>
                <a:latin typeface="Helvetica LT Std"/>
              </a:rPr>
              <a:t>Financial assets, trading securities, investment </a:t>
            </a:r>
          </a:p>
          <a:p>
            <a:r>
              <a:rPr lang="en-US" sz="900" dirty="0">
                <a:solidFill>
                  <a:srgbClr val="2D3749"/>
                </a:solidFill>
                <a:latin typeface="Helvetica LT Std"/>
              </a:rPr>
              <a:t>      securities </a:t>
            </a:r>
          </a:p>
          <a:p>
            <a:pPr marL="171450" indent="-171450">
              <a:buFont typeface="Wingdings" panose="05000000000000000000" pitchFamily="2" charset="2"/>
              <a:buChar char="§"/>
            </a:pPr>
            <a:r>
              <a:rPr lang="en-US" sz="900" dirty="0">
                <a:solidFill>
                  <a:srgbClr val="2D3749"/>
                </a:solidFill>
                <a:latin typeface="Helvetica LT Std"/>
              </a:rPr>
              <a:t>Investments accounted for by the equity method</a:t>
            </a:r>
          </a:p>
          <a:p>
            <a:pPr marL="171450" indent="-171450">
              <a:buFont typeface="Wingdings" panose="05000000000000000000" pitchFamily="2" charset="2"/>
              <a:buChar char="§"/>
            </a:pPr>
            <a:r>
              <a:rPr lang="en-US" sz="900" dirty="0">
                <a:solidFill>
                  <a:srgbClr val="2D3749"/>
                </a:solidFill>
                <a:latin typeface="Helvetica LT Std"/>
              </a:rPr>
              <a:t>Current and deferred tax assets</a:t>
            </a:r>
          </a:p>
          <a:p>
            <a:pPr marL="171450" indent="-171450">
              <a:buFont typeface="Wingdings" panose="05000000000000000000" pitchFamily="2" charset="2"/>
              <a:buChar char="§"/>
            </a:pPr>
            <a:r>
              <a:rPr lang="en-US" sz="900" dirty="0">
                <a:solidFill>
                  <a:srgbClr val="2D3749"/>
                </a:solidFill>
                <a:latin typeface="Helvetica LT Std"/>
              </a:rPr>
              <a:t>[for banks, Loans (receivable)]</a:t>
            </a:r>
          </a:p>
        </p:txBody>
      </p:sp>
      <p:sp>
        <p:nvSpPr>
          <p:cNvPr id="4" name="Rectangle 3"/>
          <p:cNvSpPr/>
          <p:nvPr/>
        </p:nvSpPr>
        <p:spPr>
          <a:xfrm>
            <a:off x="266085" y="1085453"/>
            <a:ext cx="603050" cy="246221"/>
          </a:xfrm>
          <a:prstGeom prst="rect">
            <a:avLst/>
          </a:prstGeom>
        </p:spPr>
        <p:txBody>
          <a:bodyPr wrap="none">
            <a:spAutoFit/>
          </a:bodyPr>
          <a:lstStyle/>
          <a:p>
            <a:r>
              <a:rPr lang="en-US" sz="1000" dirty="0">
                <a:solidFill>
                  <a:srgbClr val="2D3749"/>
                </a:solidFill>
                <a:latin typeface="Helvetica LT Std"/>
              </a:rPr>
              <a:t>Assets </a:t>
            </a:r>
          </a:p>
        </p:txBody>
      </p:sp>
      <p:sp>
        <p:nvSpPr>
          <p:cNvPr id="12" name="Rectangle 11"/>
          <p:cNvSpPr/>
          <p:nvPr/>
        </p:nvSpPr>
        <p:spPr>
          <a:xfrm>
            <a:off x="3927940" y="1115270"/>
            <a:ext cx="2224708" cy="1338828"/>
          </a:xfrm>
          <a:prstGeom prst="rect">
            <a:avLst/>
          </a:prstGeom>
        </p:spPr>
        <p:txBody>
          <a:bodyPr wrap="square">
            <a:spAutoFit/>
          </a:bodyPr>
          <a:lstStyle/>
          <a:p>
            <a:pPr marL="171450" indent="-171450">
              <a:buFont typeface="Wingdings" panose="05000000000000000000" pitchFamily="2" charset="2"/>
              <a:buChar char="§"/>
            </a:pPr>
            <a:r>
              <a:rPr lang="en-US" sz="900" dirty="0">
                <a:solidFill>
                  <a:srgbClr val="2D3749"/>
                </a:solidFill>
                <a:latin typeface="Helvetica LT Std"/>
              </a:rPr>
              <a:t>Accounts payable, trade payables</a:t>
            </a:r>
          </a:p>
          <a:p>
            <a:pPr marL="171450" indent="-171450">
              <a:buFont typeface="Wingdings" panose="05000000000000000000" pitchFamily="2" charset="2"/>
              <a:buChar char="§"/>
            </a:pPr>
            <a:r>
              <a:rPr lang="en-US" sz="900" dirty="0">
                <a:solidFill>
                  <a:srgbClr val="2D3749"/>
                </a:solidFill>
                <a:latin typeface="Helvetica LT Std"/>
              </a:rPr>
              <a:t>Provisions or accrued liabilities</a:t>
            </a:r>
          </a:p>
          <a:p>
            <a:pPr marL="171450" indent="-171450">
              <a:buFont typeface="Wingdings" panose="05000000000000000000" pitchFamily="2" charset="2"/>
              <a:buChar char="§"/>
            </a:pPr>
            <a:r>
              <a:rPr lang="en-US" sz="900" dirty="0">
                <a:solidFill>
                  <a:srgbClr val="2D3749"/>
                </a:solidFill>
                <a:latin typeface="Helvetica LT Std"/>
              </a:rPr>
              <a:t>Financial liabilities </a:t>
            </a:r>
          </a:p>
          <a:p>
            <a:pPr marL="171450" indent="-171450">
              <a:buFont typeface="Wingdings" panose="05000000000000000000" pitchFamily="2" charset="2"/>
              <a:buChar char="§"/>
            </a:pPr>
            <a:r>
              <a:rPr lang="en-US" sz="900" dirty="0">
                <a:solidFill>
                  <a:srgbClr val="2D3749"/>
                </a:solidFill>
                <a:latin typeface="Helvetica LT Std"/>
              </a:rPr>
              <a:t>Current and deferred tax liabilities</a:t>
            </a:r>
          </a:p>
          <a:p>
            <a:pPr marL="171450" indent="-171450">
              <a:buFont typeface="Wingdings" panose="05000000000000000000" pitchFamily="2" charset="2"/>
              <a:buChar char="§"/>
            </a:pPr>
            <a:r>
              <a:rPr lang="en-US" sz="900" dirty="0">
                <a:solidFill>
                  <a:srgbClr val="2D3749"/>
                </a:solidFill>
                <a:latin typeface="Helvetica LT Std"/>
              </a:rPr>
              <a:t>Reserves </a:t>
            </a:r>
          </a:p>
          <a:p>
            <a:pPr marL="171450" indent="-171450">
              <a:buFont typeface="Wingdings" panose="05000000000000000000" pitchFamily="2" charset="2"/>
              <a:buChar char="§"/>
            </a:pPr>
            <a:r>
              <a:rPr lang="en-US" sz="900" dirty="0">
                <a:solidFill>
                  <a:srgbClr val="2D3749"/>
                </a:solidFill>
                <a:latin typeface="Helvetica LT Std"/>
              </a:rPr>
              <a:t>Unearned revenue</a:t>
            </a:r>
          </a:p>
          <a:p>
            <a:pPr marL="171450" indent="-171450">
              <a:buFont typeface="Wingdings" panose="05000000000000000000" pitchFamily="2" charset="2"/>
              <a:buChar char="§"/>
            </a:pPr>
            <a:r>
              <a:rPr lang="en-US" sz="900" dirty="0">
                <a:solidFill>
                  <a:srgbClr val="2D3749"/>
                </a:solidFill>
                <a:latin typeface="Helvetica LT Std"/>
              </a:rPr>
              <a:t>Debt payable</a:t>
            </a:r>
          </a:p>
          <a:p>
            <a:pPr marL="171450" indent="-171450">
              <a:buFont typeface="Wingdings" panose="05000000000000000000" pitchFamily="2" charset="2"/>
              <a:buChar char="§"/>
            </a:pPr>
            <a:r>
              <a:rPr lang="en-US" sz="900" dirty="0">
                <a:solidFill>
                  <a:srgbClr val="2D3749"/>
                </a:solidFill>
                <a:latin typeface="Helvetica LT Std"/>
              </a:rPr>
              <a:t>Bonds (payable) </a:t>
            </a:r>
          </a:p>
          <a:p>
            <a:pPr marL="171450" indent="-171450">
              <a:buFont typeface="Wingdings" panose="05000000000000000000" pitchFamily="2" charset="2"/>
              <a:buChar char="§"/>
            </a:pPr>
            <a:r>
              <a:rPr lang="en-US" sz="900" dirty="0">
                <a:solidFill>
                  <a:srgbClr val="2D3749"/>
                </a:solidFill>
                <a:latin typeface="Helvetica LT Std"/>
              </a:rPr>
              <a:t>[for banks, Deposits] </a:t>
            </a:r>
          </a:p>
        </p:txBody>
      </p:sp>
      <p:sp>
        <p:nvSpPr>
          <p:cNvPr id="13" name="Rectangle 12"/>
          <p:cNvSpPr/>
          <p:nvPr/>
        </p:nvSpPr>
        <p:spPr>
          <a:xfrm>
            <a:off x="3332644" y="1095392"/>
            <a:ext cx="745717" cy="246221"/>
          </a:xfrm>
          <a:prstGeom prst="rect">
            <a:avLst/>
          </a:prstGeom>
        </p:spPr>
        <p:txBody>
          <a:bodyPr wrap="none">
            <a:spAutoFit/>
          </a:bodyPr>
          <a:lstStyle/>
          <a:p>
            <a:r>
              <a:rPr lang="en-US" sz="1000" dirty="0">
                <a:solidFill>
                  <a:srgbClr val="2D3749"/>
                </a:solidFill>
                <a:latin typeface="Helvetica LT Std"/>
              </a:rPr>
              <a:t>Liabilities </a:t>
            </a:r>
          </a:p>
        </p:txBody>
      </p:sp>
      <p:sp>
        <p:nvSpPr>
          <p:cNvPr id="15" name="Rectangle 14"/>
          <p:cNvSpPr/>
          <p:nvPr/>
        </p:nvSpPr>
        <p:spPr>
          <a:xfrm>
            <a:off x="7082795" y="1104507"/>
            <a:ext cx="2454356" cy="784830"/>
          </a:xfrm>
          <a:prstGeom prst="rect">
            <a:avLst/>
          </a:prstGeom>
        </p:spPr>
        <p:txBody>
          <a:bodyPr wrap="square">
            <a:spAutoFit/>
          </a:bodyPr>
          <a:lstStyle/>
          <a:p>
            <a:r>
              <a:rPr lang="en-US" sz="900" dirty="0">
                <a:solidFill>
                  <a:srgbClr val="2D3749"/>
                </a:solidFill>
                <a:latin typeface="Helvetica LT Std"/>
              </a:rPr>
              <a:t>• Capital, such as common stock par value </a:t>
            </a:r>
          </a:p>
          <a:p>
            <a:r>
              <a:rPr lang="en-US" sz="900" dirty="0">
                <a:solidFill>
                  <a:srgbClr val="2D3749"/>
                </a:solidFill>
                <a:latin typeface="Helvetica LT Std"/>
              </a:rPr>
              <a:t>• Additional paid-in capital </a:t>
            </a:r>
          </a:p>
          <a:p>
            <a:r>
              <a:rPr lang="en-US" sz="900" dirty="0">
                <a:solidFill>
                  <a:srgbClr val="2D3749"/>
                </a:solidFill>
                <a:latin typeface="Helvetica LT Std"/>
              </a:rPr>
              <a:t>• Retained earnings </a:t>
            </a:r>
          </a:p>
          <a:p>
            <a:r>
              <a:rPr lang="en-US" sz="900" dirty="0">
                <a:solidFill>
                  <a:srgbClr val="2D3749"/>
                </a:solidFill>
                <a:latin typeface="Helvetica LT Std"/>
              </a:rPr>
              <a:t>• Other comprehensive income </a:t>
            </a:r>
          </a:p>
          <a:p>
            <a:r>
              <a:rPr lang="en-US" sz="900" dirty="0">
                <a:solidFill>
                  <a:srgbClr val="2D3749"/>
                </a:solidFill>
                <a:latin typeface="Helvetica LT Std"/>
              </a:rPr>
              <a:t>• Minority interest </a:t>
            </a:r>
          </a:p>
        </p:txBody>
      </p:sp>
      <p:sp>
        <p:nvSpPr>
          <p:cNvPr id="16" name="Rectangle 15"/>
          <p:cNvSpPr/>
          <p:nvPr/>
        </p:nvSpPr>
        <p:spPr>
          <a:xfrm>
            <a:off x="6095785" y="1095392"/>
            <a:ext cx="1093569" cy="246221"/>
          </a:xfrm>
          <a:prstGeom prst="rect">
            <a:avLst/>
          </a:prstGeom>
        </p:spPr>
        <p:txBody>
          <a:bodyPr wrap="none">
            <a:spAutoFit/>
          </a:bodyPr>
          <a:lstStyle/>
          <a:p>
            <a:r>
              <a:rPr lang="en-US" sz="1000" dirty="0">
                <a:solidFill>
                  <a:srgbClr val="2D3749"/>
                </a:solidFill>
                <a:latin typeface="Helvetica LT Std"/>
              </a:rPr>
              <a:t>Owners · Equity</a:t>
            </a:r>
          </a:p>
        </p:txBody>
      </p:sp>
      <p:cxnSp>
        <p:nvCxnSpPr>
          <p:cNvPr id="18" name="Straight Connector 17"/>
          <p:cNvCxnSpPr/>
          <p:nvPr/>
        </p:nvCxnSpPr>
        <p:spPr bwMode="auto">
          <a:xfrm>
            <a:off x="334546" y="1104507"/>
            <a:ext cx="2959455" cy="0"/>
          </a:xfrm>
          <a:prstGeom prst="line">
            <a:avLst/>
          </a:prstGeom>
          <a:ln w="19050">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bwMode="auto">
          <a:xfrm>
            <a:off x="3397288" y="1104507"/>
            <a:ext cx="2551835" cy="0"/>
          </a:xfrm>
          <a:prstGeom prst="line">
            <a:avLst/>
          </a:prstGeom>
          <a:ln w="19050">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21" name="Straight Connector 20"/>
          <p:cNvCxnSpPr/>
          <p:nvPr/>
        </p:nvCxnSpPr>
        <p:spPr bwMode="auto">
          <a:xfrm>
            <a:off x="6132770" y="1104507"/>
            <a:ext cx="3265233" cy="0"/>
          </a:xfrm>
          <a:prstGeom prst="line">
            <a:avLst/>
          </a:prstGeom>
          <a:ln w="19050">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23" name="Rectangle 22"/>
          <p:cNvSpPr/>
          <p:nvPr/>
        </p:nvSpPr>
        <p:spPr>
          <a:xfrm>
            <a:off x="729270" y="3049624"/>
            <a:ext cx="2574670" cy="1615827"/>
          </a:xfrm>
          <a:prstGeom prst="rect">
            <a:avLst/>
          </a:prstGeom>
        </p:spPr>
        <p:txBody>
          <a:bodyPr wrap="square">
            <a:spAutoFit/>
          </a:bodyPr>
          <a:lstStyle/>
          <a:p>
            <a:r>
              <a:rPr lang="en-US" sz="900" b="1" dirty="0">
                <a:solidFill>
                  <a:srgbClr val="2D3749"/>
                </a:solidFill>
                <a:latin typeface="Helvetica LT Std"/>
              </a:rPr>
              <a:t>Non-current assets: </a:t>
            </a:r>
          </a:p>
          <a:p>
            <a:pPr marL="171450" indent="-171450">
              <a:buFont typeface="Wingdings" panose="05000000000000000000" pitchFamily="2" charset="2"/>
              <a:buChar char="§"/>
            </a:pPr>
            <a:r>
              <a:rPr lang="en-US" sz="900" dirty="0">
                <a:solidFill>
                  <a:srgbClr val="2D3749"/>
                </a:solidFill>
                <a:latin typeface="Helvetica LT Std"/>
              </a:rPr>
              <a:t> Intangible assets including goodwill:</a:t>
            </a:r>
          </a:p>
          <a:p>
            <a:pPr marL="171450" indent="-171450">
              <a:buFont typeface="Wingdings" panose="05000000000000000000" pitchFamily="2" charset="2"/>
              <a:buChar char="§"/>
            </a:pPr>
            <a:r>
              <a:rPr lang="en-US" sz="900" dirty="0">
                <a:solidFill>
                  <a:srgbClr val="2D3749"/>
                </a:solidFill>
                <a:latin typeface="Helvetica LT Std"/>
              </a:rPr>
              <a:t> Property, plan, and equipment: </a:t>
            </a:r>
          </a:p>
          <a:p>
            <a:pPr marL="171450" indent="-171450">
              <a:buFont typeface="Wingdings" panose="05000000000000000000" pitchFamily="2" charset="2"/>
              <a:buChar char="§"/>
            </a:pPr>
            <a:r>
              <a:rPr lang="en-US" sz="900" dirty="0">
                <a:solidFill>
                  <a:srgbClr val="2D3749"/>
                </a:solidFill>
                <a:latin typeface="Helvetica LT Std"/>
              </a:rPr>
              <a:t> Investment property:</a:t>
            </a:r>
          </a:p>
          <a:p>
            <a:pPr marL="171450" indent="-171450">
              <a:buFont typeface="Wingdings" panose="05000000000000000000" pitchFamily="2" charset="2"/>
              <a:buChar char="§"/>
            </a:pPr>
            <a:r>
              <a:rPr lang="en-US" sz="900" dirty="0">
                <a:solidFill>
                  <a:srgbClr val="2D3749"/>
                </a:solidFill>
                <a:latin typeface="Helvetica LT Std"/>
              </a:rPr>
              <a:t> Investments in joint ventures and associates. </a:t>
            </a:r>
          </a:p>
          <a:p>
            <a:endParaRPr lang="en-US" sz="900" b="1" dirty="0">
              <a:solidFill>
                <a:srgbClr val="2D3749"/>
              </a:solidFill>
              <a:latin typeface="Helvetica LT Std"/>
            </a:endParaRPr>
          </a:p>
          <a:p>
            <a:r>
              <a:rPr lang="en-US" sz="900" b="1" dirty="0">
                <a:solidFill>
                  <a:srgbClr val="2D3749"/>
                </a:solidFill>
                <a:latin typeface="Helvetica LT Std"/>
              </a:rPr>
              <a:t>Current assets: </a:t>
            </a:r>
          </a:p>
          <a:p>
            <a:pPr marL="171450" indent="-171450">
              <a:buFont typeface="Wingdings" panose="05000000000000000000" pitchFamily="2" charset="2"/>
              <a:buChar char="§"/>
            </a:pPr>
            <a:r>
              <a:rPr lang="en-US" sz="900" b="1" dirty="0">
                <a:solidFill>
                  <a:srgbClr val="2D3749"/>
                </a:solidFill>
                <a:latin typeface="Helvetica LT Std"/>
              </a:rPr>
              <a:t> </a:t>
            </a:r>
            <a:r>
              <a:rPr lang="en-US" sz="900" dirty="0">
                <a:solidFill>
                  <a:srgbClr val="2D3749"/>
                </a:solidFill>
                <a:latin typeface="Helvetica LT Std"/>
              </a:rPr>
              <a:t>Inventories;</a:t>
            </a:r>
          </a:p>
          <a:p>
            <a:pPr marL="171450" indent="-171450">
              <a:buFont typeface="Wingdings" panose="05000000000000000000" pitchFamily="2" charset="2"/>
              <a:buChar char="§"/>
            </a:pPr>
            <a:r>
              <a:rPr lang="en-US" sz="900" dirty="0">
                <a:solidFill>
                  <a:srgbClr val="2D3749"/>
                </a:solidFill>
                <a:latin typeface="Helvetica LT Std"/>
              </a:rPr>
              <a:t> Trade and other receivables; </a:t>
            </a:r>
          </a:p>
          <a:p>
            <a:pPr marL="171450" indent="-171450">
              <a:buFont typeface="Wingdings" panose="05000000000000000000" pitchFamily="2" charset="2"/>
              <a:buChar char="§"/>
            </a:pPr>
            <a:r>
              <a:rPr lang="en-US" sz="900" dirty="0">
                <a:solidFill>
                  <a:srgbClr val="2D3749"/>
                </a:solidFill>
                <a:latin typeface="Helvetica LT Std"/>
              </a:rPr>
              <a:t> Cash and cash equivalents. </a:t>
            </a:r>
          </a:p>
        </p:txBody>
      </p:sp>
      <p:sp>
        <p:nvSpPr>
          <p:cNvPr id="25" name="Text Box 7"/>
          <p:cNvSpPr txBox="1">
            <a:spLocks noChangeArrowheads="1"/>
          </p:cNvSpPr>
          <p:nvPr/>
        </p:nvSpPr>
        <p:spPr bwMode="auto">
          <a:xfrm>
            <a:off x="241302" y="6500548"/>
            <a:ext cx="4384675" cy="400110"/>
          </a:xfrm>
          <a:prstGeom prst="rect">
            <a:avLst/>
          </a:prstGeom>
          <a:noFill/>
          <a:ln w="9525">
            <a:noFill/>
            <a:miter lim="800000"/>
            <a:headEnd/>
            <a:tailEnd/>
          </a:ln>
        </p:spPr>
        <p:txBody>
          <a:bodyPr wrap="square">
            <a:spAutoFit/>
          </a:bodyPr>
          <a:lstStyle/>
          <a:p>
            <a:r>
              <a:rPr lang="en-US" sz="2000" dirty="0">
                <a:solidFill>
                  <a:srgbClr val="3DB7E9"/>
                </a:solidFill>
                <a:latin typeface="Helvetica LT Std"/>
              </a:rPr>
              <a:t>LOS 22.b Describe</a:t>
            </a:r>
          </a:p>
        </p:txBody>
      </p:sp>
    </p:spTree>
    <p:extLst>
      <p:ext uri="{BB962C8B-B14F-4D97-AF65-F5344CB8AC3E}">
        <p14:creationId xmlns:p14="http://schemas.microsoft.com/office/powerpoint/2010/main" val="608241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7"/>
          <p:cNvSpPr>
            <a:spLocks noGrp="1"/>
          </p:cNvSpPr>
          <p:nvPr>
            <p:ph idx="1"/>
          </p:nvPr>
        </p:nvSpPr>
        <p:spPr/>
        <p:txBody>
          <a:bodyPr/>
          <a:lstStyle/>
          <a:p>
            <a:pPr>
              <a:buFont typeface="Wingdings" panose="05000000000000000000" pitchFamily="2" charset="2"/>
              <a:buChar char="Ø"/>
            </a:pPr>
            <a:r>
              <a:rPr lang="en-US" dirty="0">
                <a:latin typeface="Helvetica LT Std"/>
              </a:rPr>
              <a:t> Assets = Liabilities + Owners’ equity</a:t>
            </a:r>
          </a:p>
          <a:p>
            <a:pPr>
              <a:buFont typeface="Wingdings" panose="05000000000000000000" pitchFamily="2" charset="2"/>
              <a:buChar char="Ø"/>
            </a:pPr>
            <a:r>
              <a:rPr lang="en-US" dirty="0">
                <a:latin typeface="Helvetica LT Std"/>
              </a:rPr>
              <a:t> Assets – Liabilities = Owners’ equity</a:t>
            </a:r>
          </a:p>
          <a:p>
            <a:pPr>
              <a:buFont typeface="Wingdings" panose="05000000000000000000" pitchFamily="2" charset="2"/>
              <a:buChar char="Ø"/>
            </a:pPr>
            <a:r>
              <a:rPr lang="en-US" dirty="0">
                <a:latin typeface="Helvetica LT Std"/>
              </a:rPr>
              <a:t> Owners’ equity = Contributed capital + Retained earnings</a:t>
            </a:r>
          </a:p>
          <a:p>
            <a:pPr>
              <a:buFont typeface="Wingdings" panose="05000000000000000000" pitchFamily="2" charset="2"/>
              <a:buChar char="Ø"/>
            </a:pPr>
            <a:r>
              <a:rPr lang="en-US" dirty="0">
                <a:latin typeface="Helvetica LT Std"/>
              </a:rPr>
              <a:t> Revenue – Expenses = Net income (loss)</a:t>
            </a:r>
          </a:p>
          <a:p>
            <a:pPr>
              <a:buFont typeface="Wingdings" panose="05000000000000000000" pitchFamily="2" charset="2"/>
              <a:buChar char="Ø"/>
            </a:pPr>
            <a:r>
              <a:rPr lang="en-US" dirty="0">
                <a:latin typeface="Helvetica LT Std"/>
              </a:rPr>
              <a:t> Ending retained earnings=Beginning retained earnings +  Net income−Dividends</a:t>
            </a:r>
          </a:p>
          <a:p>
            <a:pPr>
              <a:buFont typeface="Wingdings" panose="05000000000000000000" pitchFamily="2" charset="2"/>
              <a:buChar char="Ø"/>
            </a:pPr>
            <a:r>
              <a:rPr lang="en-US" sz="1600" dirty="0">
                <a:latin typeface="Helvetica LT Std"/>
              </a:rPr>
              <a:t> Ending retained earnings = Beginning retained earnings + Revenues − Expenses − Dividends</a:t>
            </a:r>
          </a:p>
          <a:p>
            <a:pPr>
              <a:buFont typeface="Wingdings" panose="05000000000000000000" pitchFamily="2" charset="2"/>
              <a:buChar char="Ø"/>
            </a:pPr>
            <a:r>
              <a:rPr lang="en-US" sz="1600" dirty="0">
                <a:latin typeface="Helvetica LT Std"/>
              </a:rPr>
              <a:t>Assets = Liabilities + Contributed capital + Ending retained earnings</a:t>
            </a:r>
          </a:p>
          <a:p>
            <a:pPr>
              <a:buFont typeface="Wingdings" panose="05000000000000000000" pitchFamily="2" charset="2"/>
              <a:buChar char="Ø"/>
            </a:pPr>
            <a:r>
              <a:rPr lang="en-US" sz="1400" dirty="0">
                <a:latin typeface="Helvetica LT Std"/>
              </a:rPr>
              <a:t>Assets= Liabilities + Contributed capital + Beginning retained earnings+  Revenue − Expenses − Dividends</a:t>
            </a:r>
          </a:p>
        </p:txBody>
      </p:sp>
      <p:sp>
        <p:nvSpPr>
          <p:cNvPr id="3" name="Title 2"/>
          <p:cNvSpPr>
            <a:spLocks noGrp="1"/>
          </p:cNvSpPr>
          <p:nvPr>
            <p:ph type="title"/>
          </p:nvPr>
        </p:nvSpPr>
        <p:spPr/>
        <p:txBody>
          <a:bodyPr/>
          <a:lstStyle/>
          <a:p>
            <a:r>
              <a:rPr lang="en-GB" dirty="0">
                <a:latin typeface="Helvetica LT Std"/>
              </a:rPr>
              <a:t>3.2. ACCOUNTING EQUATIONS A = L + E</a:t>
            </a:r>
            <a:endParaRPr lang="en-US" dirty="0">
              <a:latin typeface="Helvetica LT Std"/>
            </a:endParaRPr>
          </a:p>
        </p:txBody>
      </p:sp>
      <p:pic>
        <p:nvPicPr>
          <p:cNvPr id="11" name="Picture 10"/>
          <p:cNvPicPr>
            <a:picLocks noChangeAspect="1"/>
          </p:cNvPicPr>
          <p:nvPr/>
        </p:nvPicPr>
        <p:blipFill>
          <a:blip r:embed="rId3"/>
          <a:stretch>
            <a:fillRect/>
          </a:stretch>
        </p:blipFill>
        <p:spPr>
          <a:xfrm>
            <a:off x="7070331" y="398871"/>
            <a:ext cx="2530871" cy="2414588"/>
          </a:xfrm>
          <a:prstGeom prst="rect">
            <a:avLst/>
          </a:prstGeom>
        </p:spPr>
      </p:pic>
      <p:sp>
        <p:nvSpPr>
          <p:cNvPr id="6" name="Text Box 7"/>
          <p:cNvSpPr txBox="1">
            <a:spLocks noChangeArrowheads="1"/>
          </p:cNvSpPr>
          <p:nvPr/>
        </p:nvSpPr>
        <p:spPr bwMode="auto">
          <a:xfrm>
            <a:off x="241302" y="6500548"/>
            <a:ext cx="4384675" cy="400110"/>
          </a:xfrm>
          <a:prstGeom prst="rect">
            <a:avLst/>
          </a:prstGeom>
          <a:noFill/>
          <a:ln w="9525">
            <a:noFill/>
            <a:miter lim="800000"/>
            <a:headEnd/>
            <a:tailEnd/>
          </a:ln>
        </p:spPr>
        <p:txBody>
          <a:bodyPr wrap="square">
            <a:spAutoFit/>
          </a:bodyPr>
          <a:lstStyle/>
          <a:p>
            <a:r>
              <a:rPr lang="en-US" sz="2000" dirty="0">
                <a:solidFill>
                  <a:srgbClr val="3DB7E9"/>
                </a:solidFill>
                <a:latin typeface="Helvetica LT Std"/>
              </a:rPr>
              <a:t>LOS 22.c Explain</a:t>
            </a:r>
            <a:r>
              <a:rPr lang="de-DE" sz="2000" dirty="0">
                <a:solidFill>
                  <a:srgbClr val="3DB7E9"/>
                </a:solidFill>
                <a:latin typeface="Helvetica LT Std"/>
              </a:rPr>
              <a:t> </a:t>
            </a:r>
            <a:endParaRPr lang="en-US" sz="2000" dirty="0">
              <a:solidFill>
                <a:srgbClr val="3DB7E9"/>
              </a:solidFill>
              <a:latin typeface="Helvetica LT Std"/>
            </a:endParaRPr>
          </a:p>
        </p:txBody>
      </p:sp>
    </p:spTree>
    <p:extLst>
      <p:ext uri="{BB962C8B-B14F-4D97-AF65-F5344CB8AC3E}">
        <p14:creationId xmlns:p14="http://schemas.microsoft.com/office/powerpoint/2010/main" val="150851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7"/>
          <p:cNvSpPr>
            <a:spLocks noGrp="1"/>
          </p:cNvSpPr>
          <p:nvPr>
            <p:ph idx="1"/>
          </p:nvPr>
        </p:nvSpPr>
        <p:spPr>
          <a:xfrm>
            <a:off x="304802" y="1018903"/>
            <a:ext cx="6587065" cy="5146948"/>
          </a:xfrm>
        </p:spPr>
        <p:txBody>
          <a:bodyPr/>
          <a:lstStyle/>
          <a:p>
            <a:pPr>
              <a:buFont typeface="Wingdings" panose="05000000000000000000" pitchFamily="2" charset="2"/>
              <a:buChar char="Ø"/>
            </a:pPr>
            <a:r>
              <a:rPr lang="en-US" dirty="0">
                <a:latin typeface="Helvetica LT Std"/>
              </a:rPr>
              <a:t>Retained Earnings for non accountants:</a:t>
            </a:r>
          </a:p>
          <a:p>
            <a:pPr lvl="1">
              <a:lnSpc>
                <a:spcPct val="150000"/>
              </a:lnSpc>
              <a:buFont typeface="Wingdings" panose="05000000000000000000" pitchFamily="2" charset="2"/>
              <a:buChar char="Ø"/>
            </a:pPr>
            <a:r>
              <a:rPr lang="en-US" i="0" dirty="0">
                <a:latin typeface="Helvetica LT Std"/>
              </a:rPr>
              <a:t>The Income Statement is for a “period” say calendar year;</a:t>
            </a:r>
          </a:p>
          <a:p>
            <a:pPr lvl="1">
              <a:lnSpc>
                <a:spcPct val="150000"/>
              </a:lnSpc>
              <a:buFont typeface="Wingdings" panose="05000000000000000000" pitchFamily="2" charset="2"/>
              <a:buChar char="Ø"/>
            </a:pPr>
            <a:r>
              <a:rPr lang="en-US" i="0" dirty="0">
                <a:latin typeface="Helvetica LT Std"/>
              </a:rPr>
              <a:t>The Income Statement gets reset to 0 at the beginning of the year;</a:t>
            </a:r>
          </a:p>
          <a:p>
            <a:pPr lvl="1">
              <a:lnSpc>
                <a:spcPct val="150000"/>
              </a:lnSpc>
              <a:buFont typeface="Wingdings" panose="05000000000000000000" pitchFamily="2" charset="2"/>
              <a:buChar char="Ø"/>
            </a:pPr>
            <a:r>
              <a:rPr lang="en-US" i="0" dirty="0">
                <a:latin typeface="Helvetica LT Std"/>
              </a:rPr>
              <a:t>So it gets “closed out” at the end of the year;</a:t>
            </a:r>
          </a:p>
          <a:p>
            <a:pPr lvl="1">
              <a:lnSpc>
                <a:spcPct val="150000"/>
              </a:lnSpc>
              <a:buFont typeface="Wingdings" panose="05000000000000000000" pitchFamily="2" charset="2"/>
              <a:buChar char="Ø"/>
            </a:pPr>
            <a:r>
              <a:rPr lang="en-US" i="0" dirty="0">
                <a:latin typeface="Helvetica LT Std"/>
              </a:rPr>
              <a:t>Retained Earnings is the link between the Balance Sheet and the Income Statement;</a:t>
            </a:r>
          </a:p>
          <a:p>
            <a:pPr lvl="1">
              <a:lnSpc>
                <a:spcPct val="150000"/>
              </a:lnSpc>
              <a:buFont typeface="Wingdings" panose="05000000000000000000" pitchFamily="2" charset="2"/>
              <a:buChar char="Ø"/>
            </a:pPr>
            <a:r>
              <a:rPr lang="en-US" i="0" dirty="0">
                <a:latin typeface="Helvetica LT Std"/>
              </a:rPr>
              <a:t>Balance Sheet Accounts carry balances from year to year, the Balance Sheet is “as at a Certain Date”;</a:t>
            </a:r>
          </a:p>
          <a:p>
            <a:pPr lvl="1">
              <a:lnSpc>
                <a:spcPct val="150000"/>
              </a:lnSpc>
              <a:buFont typeface="Wingdings" panose="05000000000000000000" pitchFamily="2" charset="2"/>
              <a:buChar char="Ø"/>
            </a:pPr>
            <a:r>
              <a:rPr lang="en-US" i="0" dirty="0">
                <a:latin typeface="Helvetica LT Std"/>
              </a:rPr>
              <a:t>Dividends are paid out of Retained Earnings.</a:t>
            </a:r>
          </a:p>
        </p:txBody>
      </p:sp>
      <p:sp>
        <p:nvSpPr>
          <p:cNvPr id="3" name="Title 2"/>
          <p:cNvSpPr>
            <a:spLocks noGrp="1"/>
          </p:cNvSpPr>
          <p:nvPr>
            <p:ph type="title"/>
          </p:nvPr>
        </p:nvSpPr>
        <p:spPr/>
        <p:txBody>
          <a:bodyPr/>
          <a:lstStyle/>
          <a:p>
            <a:r>
              <a:rPr lang="en-GB" dirty="0">
                <a:latin typeface="Helvetica LT Std"/>
              </a:rPr>
              <a:t>3.2. ACCOUNTING EQUATIONS A = L + E</a:t>
            </a:r>
            <a:endParaRPr lang="en-US" dirty="0">
              <a:latin typeface="Helvetica LT Std"/>
            </a:endParaRPr>
          </a:p>
        </p:txBody>
      </p:sp>
      <p:sp>
        <p:nvSpPr>
          <p:cNvPr id="8" name="Text Box 7"/>
          <p:cNvSpPr txBox="1">
            <a:spLocks noChangeArrowheads="1"/>
          </p:cNvSpPr>
          <p:nvPr/>
        </p:nvSpPr>
        <p:spPr bwMode="auto">
          <a:xfrm>
            <a:off x="241302" y="6500548"/>
            <a:ext cx="4384675" cy="400110"/>
          </a:xfrm>
          <a:prstGeom prst="rect">
            <a:avLst/>
          </a:prstGeom>
          <a:noFill/>
          <a:ln w="9525">
            <a:noFill/>
            <a:miter lim="800000"/>
            <a:headEnd/>
            <a:tailEnd/>
          </a:ln>
        </p:spPr>
        <p:txBody>
          <a:bodyPr wrap="square">
            <a:spAutoFit/>
          </a:bodyPr>
          <a:lstStyle/>
          <a:p>
            <a:r>
              <a:rPr lang="en-US" sz="2000" dirty="0">
                <a:solidFill>
                  <a:srgbClr val="3DB7E9"/>
                </a:solidFill>
                <a:latin typeface="Helvetica LT Std"/>
              </a:rPr>
              <a:t>LOS 22.c Explain</a:t>
            </a:r>
            <a:r>
              <a:rPr lang="de-DE" sz="2000" dirty="0">
                <a:solidFill>
                  <a:srgbClr val="3DB7E9"/>
                </a:solidFill>
                <a:latin typeface="Helvetica LT Std"/>
              </a:rPr>
              <a:t> </a:t>
            </a:r>
            <a:endParaRPr lang="en-US" sz="2000" dirty="0">
              <a:solidFill>
                <a:srgbClr val="3DB7E9"/>
              </a:solidFill>
              <a:latin typeface="Helvetica LT Std"/>
            </a:endParaRPr>
          </a:p>
        </p:txBody>
      </p:sp>
      <p:pic>
        <p:nvPicPr>
          <p:cNvPr id="7" name="Picture 6"/>
          <p:cNvPicPr>
            <a:picLocks noChangeAspect="1"/>
          </p:cNvPicPr>
          <p:nvPr/>
        </p:nvPicPr>
        <p:blipFill>
          <a:blip r:embed="rId3"/>
          <a:stretch>
            <a:fillRect/>
          </a:stretch>
        </p:blipFill>
        <p:spPr>
          <a:xfrm>
            <a:off x="7070331" y="398871"/>
            <a:ext cx="2530871" cy="2414588"/>
          </a:xfrm>
          <a:prstGeom prst="rect">
            <a:avLst/>
          </a:prstGeom>
        </p:spPr>
      </p:pic>
    </p:spTree>
    <p:extLst>
      <p:ext uri="{BB962C8B-B14F-4D97-AF65-F5344CB8AC3E}">
        <p14:creationId xmlns:p14="http://schemas.microsoft.com/office/powerpoint/2010/main" val="2173502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7"/>
          <p:cNvSpPr>
            <a:spLocks noGrp="1"/>
          </p:cNvSpPr>
          <p:nvPr>
            <p:ph idx="1"/>
          </p:nvPr>
        </p:nvSpPr>
        <p:spPr>
          <a:xfrm>
            <a:off x="304802" y="1018903"/>
            <a:ext cx="6587065" cy="5146948"/>
          </a:xfrm>
        </p:spPr>
        <p:txBody>
          <a:bodyPr/>
          <a:lstStyle/>
          <a:p>
            <a:r>
              <a:rPr lang="en-CA" dirty="0">
                <a:latin typeface="Helvetica LT Std"/>
              </a:rPr>
              <a:t>Which of the following elements represents a residual claim?</a:t>
            </a:r>
          </a:p>
          <a:p>
            <a:endParaRPr lang="en-CA" dirty="0">
              <a:latin typeface="Helvetica LT Std"/>
            </a:endParaRPr>
          </a:p>
          <a:p>
            <a:pPr marL="612775" lvl="1" indent="-342900">
              <a:buFont typeface="+mj-lt"/>
              <a:buAutoNum type="alphaUcPeriod"/>
            </a:pPr>
            <a:r>
              <a:rPr lang="en-CA" dirty="0">
                <a:latin typeface="Helvetica LT Std"/>
              </a:rPr>
              <a:t>Asset.</a:t>
            </a:r>
          </a:p>
          <a:p>
            <a:pPr marL="612775" lvl="1" indent="-342900">
              <a:buFont typeface="+mj-lt"/>
              <a:buAutoNum type="alphaUcPeriod"/>
            </a:pPr>
            <a:r>
              <a:rPr lang="en-CA" dirty="0">
                <a:latin typeface="Helvetica LT Std"/>
              </a:rPr>
              <a:t>Liability.</a:t>
            </a:r>
          </a:p>
          <a:p>
            <a:pPr marL="612775" lvl="1" indent="-342900">
              <a:buFont typeface="+mj-lt"/>
              <a:buAutoNum type="alphaUcPeriod"/>
            </a:pPr>
            <a:r>
              <a:rPr lang="en-CA" dirty="0">
                <a:latin typeface="Helvetica LT Std"/>
              </a:rPr>
              <a:t>Owners’ equity.</a:t>
            </a:r>
            <a:endParaRPr lang="en-US" i="0" dirty="0">
              <a:latin typeface="Helvetica LT Std"/>
            </a:endParaRPr>
          </a:p>
        </p:txBody>
      </p:sp>
      <p:sp>
        <p:nvSpPr>
          <p:cNvPr id="3" name="Title 2"/>
          <p:cNvSpPr>
            <a:spLocks noGrp="1"/>
          </p:cNvSpPr>
          <p:nvPr>
            <p:ph type="title"/>
          </p:nvPr>
        </p:nvSpPr>
        <p:spPr/>
        <p:txBody>
          <a:bodyPr/>
          <a:lstStyle/>
          <a:p>
            <a:r>
              <a:rPr lang="en-US" dirty="0">
                <a:latin typeface="Helvetica LT Std"/>
              </a:rPr>
              <a:t>Practice Q</a:t>
            </a:r>
          </a:p>
        </p:txBody>
      </p:sp>
      <p:pic>
        <p:nvPicPr>
          <p:cNvPr id="7" name="Picture 6"/>
          <p:cNvPicPr>
            <a:picLocks noChangeAspect="1"/>
          </p:cNvPicPr>
          <p:nvPr/>
        </p:nvPicPr>
        <p:blipFill>
          <a:blip r:embed="rId3"/>
          <a:stretch>
            <a:fillRect/>
          </a:stretch>
        </p:blipFill>
        <p:spPr>
          <a:xfrm>
            <a:off x="7070331" y="398871"/>
            <a:ext cx="2530871" cy="2414588"/>
          </a:xfrm>
          <a:prstGeom prst="rect">
            <a:avLst/>
          </a:prstGeom>
        </p:spPr>
      </p:pic>
      <p:sp>
        <p:nvSpPr>
          <p:cNvPr id="6" name="Text Box 7"/>
          <p:cNvSpPr txBox="1">
            <a:spLocks noChangeArrowheads="1"/>
          </p:cNvSpPr>
          <p:nvPr/>
        </p:nvSpPr>
        <p:spPr bwMode="auto">
          <a:xfrm>
            <a:off x="241302" y="6500548"/>
            <a:ext cx="4384675" cy="400110"/>
          </a:xfrm>
          <a:prstGeom prst="rect">
            <a:avLst/>
          </a:prstGeom>
          <a:noFill/>
          <a:ln w="9525">
            <a:noFill/>
            <a:miter lim="800000"/>
            <a:headEnd/>
            <a:tailEnd/>
          </a:ln>
        </p:spPr>
        <p:txBody>
          <a:bodyPr wrap="square">
            <a:spAutoFit/>
          </a:bodyPr>
          <a:lstStyle/>
          <a:p>
            <a:r>
              <a:rPr lang="en-US" sz="2000" dirty="0">
                <a:solidFill>
                  <a:srgbClr val="3DB7E9"/>
                </a:solidFill>
                <a:latin typeface="Helvetica LT Std"/>
              </a:rPr>
              <a:t>LOS 22.c Explain</a:t>
            </a:r>
            <a:r>
              <a:rPr lang="de-DE" sz="2000" dirty="0">
                <a:solidFill>
                  <a:srgbClr val="3DB7E9"/>
                </a:solidFill>
                <a:latin typeface="Helvetica LT Std"/>
              </a:rPr>
              <a:t> </a:t>
            </a:r>
            <a:endParaRPr lang="en-US" sz="2000" dirty="0">
              <a:solidFill>
                <a:srgbClr val="3DB7E9"/>
              </a:solidFill>
              <a:latin typeface="Helvetica LT Std"/>
            </a:endParaRPr>
          </a:p>
        </p:txBody>
      </p:sp>
    </p:spTree>
    <p:extLst>
      <p:ext uri="{BB962C8B-B14F-4D97-AF65-F5344CB8AC3E}">
        <p14:creationId xmlns:p14="http://schemas.microsoft.com/office/powerpoint/2010/main" val="702113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7"/>
          <p:cNvSpPr>
            <a:spLocks noGrp="1"/>
          </p:cNvSpPr>
          <p:nvPr>
            <p:ph idx="1"/>
          </p:nvPr>
        </p:nvSpPr>
        <p:spPr>
          <a:xfrm>
            <a:off x="304802" y="1018903"/>
            <a:ext cx="6587065" cy="5146948"/>
          </a:xfrm>
        </p:spPr>
        <p:txBody>
          <a:bodyPr/>
          <a:lstStyle/>
          <a:p>
            <a:r>
              <a:rPr lang="en-CA" dirty="0">
                <a:latin typeface="Helvetica LT Std"/>
              </a:rPr>
              <a:t>Which of the following elements represents a residual claim?</a:t>
            </a:r>
          </a:p>
          <a:p>
            <a:endParaRPr lang="en-CA" dirty="0">
              <a:latin typeface="Helvetica LT Std"/>
            </a:endParaRPr>
          </a:p>
          <a:p>
            <a:pPr marL="612775" lvl="1" indent="-342900">
              <a:buFont typeface="+mj-lt"/>
              <a:buAutoNum type="alphaUcPeriod"/>
            </a:pPr>
            <a:r>
              <a:rPr lang="en-CA" dirty="0">
                <a:latin typeface="Helvetica LT Std"/>
              </a:rPr>
              <a:t>Asset.</a:t>
            </a:r>
          </a:p>
          <a:p>
            <a:pPr marL="612775" lvl="1" indent="-342900">
              <a:buFont typeface="+mj-lt"/>
              <a:buAutoNum type="alphaUcPeriod"/>
            </a:pPr>
            <a:r>
              <a:rPr lang="en-CA" dirty="0">
                <a:latin typeface="Helvetica LT Std"/>
              </a:rPr>
              <a:t>Liability.</a:t>
            </a:r>
          </a:p>
          <a:p>
            <a:pPr marL="612775" lvl="1" indent="-342900">
              <a:buFont typeface="+mj-lt"/>
              <a:buAutoNum type="alphaUcPeriod"/>
            </a:pPr>
            <a:r>
              <a:rPr lang="en-CA" dirty="0">
                <a:latin typeface="Helvetica LT Std"/>
              </a:rPr>
              <a:t>Owners’ equity.</a:t>
            </a:r>
            <a:endParaRPr lang="en-US" i="0" dirty="0">
              <a:latin typeface="Helvetica LT Std"/>
            </a:endParaRPr>
          </a:p>
        </p:txBody>
      </p:sp>
      <p:sp>
        <p:nvSpPr>
          <p:cNvPr id="3" name="Title 2"/>
          <p:cNvSpPr>
            <a:spLocks noGrp="1"/>
          </p:cNvSpPr>
          <p:nvPr>
            <p:ph type="title"/>
          </p:nvPr>
        </p:nvSpPr>
        <p:spPr/>
        <p:txBody>
          <a:bodyPr/>
          <a:lstStyle/>
          <a:p>
            <a:r>
              <a:rPr lang="en-US" dirty="0">
                <a:latin typeface="Helvetica LT Std"/>
              </a:rPr>
              <a:t>Practice Q</a:t>
            </a:r>
          </a:p>
        </p:txBody>
      </p:sp>
      <p:pic>
        <p:nvPicPr>
          <p:cNvPr id="7" name="Picture 6"/>
          <p:cNvPicPr>
            <a:picLocks noChangeAspect="1"/>
          </p:cNvPicPr>
          <p:nvPr/>
        </p:nvPicPr>
        <p:blipFill>
          <a:blip r:embed="rId3"/>
          <a:stretch>
            <a:fillRect/>
          </a:stretch>
        </p:blipFill>
        <p:spPr>
          <a:xfrm>
            <a:off x="7070331" y="398871"/>
            <a:ext cx="2530871" cy="2414588"/>
          </a:xfrm>
          <a:prstGeom prst="rect">
            <a:avLst/>
          </a:prstGeom>
        </p:spPr>
      </p:pic>
      <p:sp>
        <p:nvSpPr>
          <p:cNvPr id="2" name="Rectangle 1"/>
          <p:cNvSpPr/>
          <p:nvPr/>
        </p:nvSpPr>
        <p:spPr>
          <a:xfrm>
            <a:off x="579462" y="3965644"/>
            <a:ext cx="9021740" cy="369332"/>
          </a:xfrm>
          <a:prstGeom prst="rect">
            <a:avLst/>
          </a:prstGeom>
        </p:spPr>
        <p:txBody>
          <a:bodyPr wrap="square">
            <a:spAutoFit/>
          </a:bodyPr>
          <a:lstStyle/>
          <a:p>
            <a:r>
              <a:rPr lang="en-CA" dirty="0">
                <a:solidFill>
                  <a:srgbClr val="2D3749"/>
                </a:solidFill>
              </a:rPr>
              <a:t>C is correct. Owners’ equity is a residual claim on the resources of a business.</a:t>
            </a:r>
          </a:p>
        </p:txBody>
      </p:sp>
      <p:sp>
        <p:nvSpPr>
          <p:cNvPr id="6" name="Text Box 7"/>
          <p:cNvSpPr txBox="1">
            <a:spLocks noChangeArrowheads="1"/>
          </p:cNvSpPr>
          <p:nvPr/>
        </p:nvSpPr>
        <p:spPr bwMode="auto">
          <a:xfrm>
            <a:off x="241302" y="6500548"/>
            <a:ext cx="4384675" cy="400110"/>
          </a:xfrm>
          <a:prstGeom prst="rect">
            <a:avLst/>
          </a:prstGeom>
          <a:noFill/>
          <a:ln w="9525">
            <a:noFill/>
            <a:miter lim="800000"/>
            <a:headEnd/>
            <a:tailEnd/>
          </a:ln>
        </p:spPr>
        <p:txBody>
          <a:bodyPr wrap="square">
            <a:spAutoFit/>
          </a:bodyPr>
          <a:lstStyle/>
          <a:p>
            <a:r>
              <a:rPr lang="en-US" sz="2000" dirty="0">
                <a:solidFill>
                  <a:srgbClr val="3DB7E9"/>
                </a:solidFill>
                <a:latin typeface="Helvetica LT Std"/>
              </a:rPr>
              <a:t>LOS 22.c Explain</a:t>
            </a:r>
            <a:r>
              <a:rPr lang="de-DE" sz="2000" dirty="0">
                <a:solidFill>
                  <a:srgbClr val="3DB7E9"/>
                </a:solidFill>
                <a:latin typeface="Helvetica LT Std"/>
              </a:rPr>
              <a:t> </a:t>
            </a:r>
            <a:endParaRPr lang="en-US" sz="2000" dirty="0">
              <a:solidFill>
                <a:srgbClr val="3DB7E9"/>
              </a:solidFill>
              <a:latin typeface="Helvetica LT Std"/>
            </a:endParaRPr>
          </a:p>
        </p:txBody>
      </p:sp>
    </p:spTree>
    <p:extLst>
      <p:ext uri="{BB962C8B-B14F-4D97-AF65-F5344CB8AC3E}">
        <p14:creationId xmlns:p14="http://schemas.microsoft.com/office/powerpoint/2010/main" val="8072925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latin typeface="Helvetica LT Std"/>
              </a:rPr>
              <a:t>3.2. ACCOUNTING EQUATIONS A = L + E: Practice Q</a:t>
            </a:r>
            <a:endParaRPr lang="en-US" dirty="0">
              <a:latin typeface="Helvetica LT Std"/>
            </a:endParaRPr>
          </a:p>
        </p:txBody>
      </p:sp>
      <p:graphicFrame>
        <p:nvGraphicFramePr>
          <p:cNvPr id="2" name="Table 1"/>
          <p:cNvGraphicFramePr>
            <a:graphicFrameLocks noGrp="1"/>
          </p:cNvGraphicFramePr>
          <p:nvPr/>
        </p:nvGraphicFramePr>
        <p:xfrm>
          <a:off x="1020230" y="2049999"/>
          <a:ext cx="3839206" cy="1522934"/>
        </p:xfrm>
        <a:graphic>
          <a:graphicData uri="http://schemas.openxmlformats.org/drawingml/2006/table">
            <a:tbl>
              <a:tblPr firstRow="1" bandRow="1">
                <a:tableStyleId>{5940675A-B579-460E-94D1-54222C63F5DA}</a:tableStyleId>
              </a:tblPr>
              <a:tblGrid>
                <a:gridCol w="3084826">
                  <a:extLst>
                    <a:ext uri="{9D8B030D-6E8A-4147-A177-3AD203B41FA5}">
                      <a16:colId xmlns:a16="http://schemas.microsoft.com/office/drawing/2014/main" val="730411055"/>
                    </a:ext>
                  </a:extLst>
                </a:gridCol>
                <a:gridCol w="754380">
                  <a:extLst>
                    <a:ext uri="{9D8B030D-6E8A-4147-A177-3AD203B41FA5}">
                      <a16:colId xmlns:a16="http://schemas.microsoft.com/office/drawing/2014/main" val="2892644452"/>
                    </a:ext>
                  </a:extLst>
                </a:gridCol>
              </a:tblGrid>
              <a:tr h="260604">
                <a:tc>
                  <a:txBody>
                    <a:bodyPr/>
                    <a:lstStyle/>
                    <a:p>
                      <a:r>
                        <a:rPr lang="en-US" sz="1200" kern="1200" dirty="0">
                          <a:solidFill>
                            <a:schemeClr val="tx1"/>
                          </a:solidFill>
                          <a:latin typeface="Helvetica LT Std"/>
                          <a:ea typeface="+mn-ea"/>
                          <a:cs typeface="+mn-cs"/>
                        </a:rPr>
                        <a:t>Assets, 31 December 2008 </a:t>
                      </a:r>
                      <a:endParaRPr lang="en-US" sz="1200" dirty="0">
                        <a:latin typeface="Helvetica LT Std"/>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Helvetica LT Std"/>
                          <a:ea typeface="+mn-ea"/>
                          <a:cs typeface="+mn-cs"/>
                        </a:rPr>
                        <a:t>$5,250</a:t>
                      </a:r>
                    </a:p>
                  </a:txBody>
                  <a:tcPr/>
                </a:tc>
                <a:extLst>
                  <a:ext uri="{0D108BD9-81ED-4DB2-BD59-A6C34878D82A}">
                    <a16:rowId xmlns:a16="http://schemas.microsoft.com/office/drawing/2014/main" val="1907879575"/>
                  </a:ext>
                </a:extLst>
              </a:tr>
              <a:tr h="171451">
                <a:tc>
                  <a:txBody>
                    <a:bodyPr/>
                    <a:lstStyle/>
                    <a:p>
                      <a:r>
                        <a:rPr lang="en-US" sz="1200" kern="1200" dirty="0">
                          <a:solidFill>
                            <a:schemeClr val="tx1"/>
                          </a:solidFill>
                          <a:latin typeface="Helvetica LT Std"/>
                          <a:ea typeface="+mn-ea"/>
                          <a:cs typeface="+mn-cs"/>
                        </a:rPr>
                        <a:t>Liabilities, 31 December 2008</a:t>
                      </a:r>
                      <a:endParaRPr lang="en-US" sz="1200" dirty="0">
                        <a:latin typeface="Helvetica LT Std"/>
                      </a:endParaRP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Helvetica LT Std"/>
                          <a:ea typeface="+mn-ea"/>
                          <a:cs typeface="+mn-cs"/>
                        </a:rPr>
                        <a:t>2,200</a:t>
                      </a:r>
                    </a:p>
                  </a:txBody>
                  <a:tcPr/>
                </a:tc>
                <a:extLst>
                  <a:ext uri="{0D108BD9-81ED-4DB2-BD59-A6C34878D82A}">
                    <a16:rowId xmlns:a16="http://schemas.microsoft.com/office/drawing/2014/main" val="2507686012"/>
                  </a:ext>
                </a:extLst>
              </a:tr>
              <a:tr h="0">
                <a:tc>
                  <a:txBody>
                    <a:bodyPr/>
                    <a:lstStyle/>
                    <a:p>
                      <a:r>
                        <a:rPr lang="en-US" sz="1200" kern="1200" dirty="0">
                          <a:solidFill>
                            <a:schemeClr val="tx1"/>
                          </a:solidFill>
                          <a:latin typeface="Helvetica LT Std"/>
                          <a:ea typeface="+mn-ea"/>
                          <a:cs typeface="+mn-cs"/>
                        </a:rPr>
                        <a:t>Contributed capital, 31 December 2008</a:t>
                      </a:r>
                      <a:endParaRPr lang="en-US" sz="1200" dirty="0">
                        <a:latin typeface="Helvetica LT Std"/>
                      </a:endParaRPr>
                    </a:p>
                  </a:txBody>
                  <a:tcPr/>
                </a:tc>
                <a:tc>
                  <a:txBody>
                    <a:bodyPr/>
                    <a:lstStyle/>
                    <a:p>
                      <a:pPr algn="r"/>
                      <a:r>
                        <a:rPr lang="en-US" sz="1200" kern="1200" dirty="0">
                          <a:solidFill>
                            <a:schemeClr val="tx1"/>
                          </a:solidFill>
                          <a:latin typeface="Helvetica LT Std"/>
                          <a:ea typeface="+mn-ea"/>
                          <a:cs typeface="+mn-cs"/>
                        </a:rPr>
                        <a:t>1,400 </a:t>
                      </a:r>
                      <a:endParaRPr lang="en-US" sz="1200" dirty="0">
                        <a:latin typeface="Helvetica LT Std"/>
                      </a:endParaRPr>
                    </a:p>
                  </a:txBody>
                  <a:tcPr/>
                </a:tc>
                <a:extLst>
                  <a:ext uri="{0D108BD9-81ED-4DB2-BD59-A6C34878D82A}">
                    <a16:rowId xmlns:a16="http://schemas.microsoft.com/office/drawing/2014/main" val="1835868548"/>
                  </a:ext>
                </a:extLst>
              </a:tr>
              <a:tr h="1828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Helvetica LT Std"/>
                          <a:ea typeface="+mn-ea"/>
                          <a:cs typeface="+mn-cs"/>
                        </a:rPr>
                        <a:t>Retained earning, 1</a:t>
                      </a:r>
                      <a:r>
                        <a:rPr lang="en-US" sz="1200" kern="1200" baseline="0" dirty="0">
                          <a:solidFill>
                            <a:schemeClr val="tx1"/>
                          </a:solidFill>
                          <a:latin typeface="Helvetica LT Std"/>
                          <a:ea typeface="+mn-ea"/>
                          <a:cs typeface="+mn-cs"/>
                        </a:rPr>
                        <a:t> </a:t>
                      </a:r>
                      <a:r>
                        <a:rPr lang="en-US" sz="1200" kern="1200" dirty="0">
                          <a:solidFill>
                            <a:schemeClr val="tx1"/>
                          </a:solidFill>
                          <a:latin typeface="Helvetica LT Std"/>
                          <a:ea typeface="+mn-ea"/>
                          <a:cs typeface="+mn-cs"/>
                        </a:rPr>
                        <a:t>January 2008</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Helvetica LT Std"/>
                          <a:ea typeface="+mn-ea"/>
                          <a:cs typeface="+mn-cs"/>
                        </a:rPr>
                        <a:t>800</a:t>
                      </a:r>
                    </a:p>
                  </a:txBody>
                  <a:tcPr/>
                </a:tc>
                <a:extLst>
                  <a:ext uri="{0D108BD9-81ED-4DB2-BD59-A6C34878D82A}">
                    <a16:rowId xmlns:a16="http://schemas.microsoft.com/office/drawing/2014/main" val="3544160831"/>
                  </a:ext>
                </a:extLst>
              </a:tr>
              <a:tr h="425654">
                <a:tc>
                  <a:txBody>
                    <a:bodyPr/>
                    <a:lstStyle/>
                    <a:p>
                      <a:r>
                        <a:rPr lang="en-US" sz="1200" kern="1200" dirty="0">
                          <a:solidFill>
                            <a:schemeClr val="tx1"/>
                          </a:solidFill>
                          <a:latin typeface="Helvetica LT Std"/>
                          <a:ea typeface="+mn-ea"/>
                          <a:cs typeface="+mn-cs"/>
                        </a:rPr>
                        <a:t>Dividends declared during 2008 </a:t>
                      </a:r>
                      <a:endParaRPr lang="en-US" sz="1200" dirty="0">
                        <a:latin typeface="Helvetica LT Std"/>
                      </a:endParaRPr>
                    </a:p>
                  </a:txBody>
                  <a:tcPr/>
                </a:tc>
                <a:tc>
                  <a:txBody>
                    <a:bodyPr/>
                    <a:lstStyle/>
                    <a:p>
                      <a:pPr algn="r"/>
                      <a:r>
                        <a:rPr lang="en-US" sz="1200" kern="1200" dirty="0">
                          <a:solidFill>
                            <a:schemeClr val="tx1"/>
                          </a:solidFill>
                          <a:latin typeface="Helvetica LT Std"/>
                          <a:ea typeface="+mn-ea"/>
                          <a:cs typeface="+mn-cs"/>
                        </a:rPr>
                        <a:t>200 </a:t>
                      </a:r>
                      <a:endParaRPr lang="en-US" sz="1200" dirty="0">
                        <a:latin typeface="Helvetica LT Std"/>
                      </a:endParaRPr>
                    </a:p>
                  </a:txBody>
                  <a:tcPr/>
                </a:tc>
                <a:extLst>
                  <a:ext uri="{0D108BD9-81ED-4DB2-BD59-A6C34878D82A}">
                    <a16:rowId xmlns:a16="http://schemas.microsoft.com/office/drawing/2014/main" val="1102137397"/>
                  </a:ext>
                </a:extLst>
              </a:tr>
            </a:tbl>
          </a:graphicData>
        </a:graphic>
      </p:graphicFrame>
      <p:sp>
        <p:nvSpPr>
          <p:cNvPr id="4" name="Rectangle 3"/>
          <p:cNvSpPr/>
          <p:nvPr/>
        </p:nvSpPr>
        <p:spPr>
          <a:xfrm>
            <a:off x="301113" y="907177"/>
            <a:ext cx="6772907" cy="1200329"/>
          </a:xfrm>
          <a:prstGeom prst="rect">
            <a:avLst/>
          </a:prstGeom>
        </p:spPr>
        <p:txBody>
          <a:bodyPr wrap="square">
            <a:spAutoFit/>
          </a:bodyPr>
          <a:lstStyle/>
          <a:p>
            <a:r>
              <a:rPr lang="en-US" sz="1200" dirty="0">
                <a:solidFill>
                  <a:srgbClr val="2D3749"/>
                </a:solidFill>
                <a:latin typeface="Helvetica LT Std"/>
              </a:rPr>
              <a:t>Assume U.S. GAAP (generally accepted accounting principles) applies unless</a:t>
            </a:r>
          </a:p>
          <a:p>
            <a:r>
              <a:rPr lang="en-US" sz="1200" dirty="0">
                <a:solidFill>
                  <a:srgbClr val="2D3749"/>
                </a:solidFill>
                <a:latin typeface="Helvetica LT Std"/>
              </a:rPr>
              <a:t>otherwise noted. </a:t>
            </a:r>
          </a:p>
          <a:p>
            <a:endParaRPr lang="en-US" sz="1200" dirty="0">
              <a:solidFill>
                <a:srgbClr val="2D3749"/>
              </a:solidFill>
              <a:latin typeface="Helvetica LT Std"/>
            </a:endParaRPr>
          </a:p>
          <a:p>
            <a:r>
              <a:rPr lang="en-US" sz="1200" dirty="0">
                <a:solidFill>
                  <a:srgbClr val="2D3749"/>
                </a:solidFill>
                <a:latin typeface="Helvetica LT Std"/>
              </a:rPr>
              <a:t>An analyst gathers the following information from a company's accounting records</a:t>
            </a:r>
          </a:p>
          <a:p>
            <a:r>
              <a:rPr lang="en-US" sz="1200" dirty="0">
                <a:solidFill>
                  <a:srgbClr val="2D3749"/>
                </a:solidFill>
                <a:latin typeface="Helvetica LT Std"/>
              </a:rPr>
              <a:t>(all figures in thousands): </a:t>
            </a:r>
          </a:p>
          <a:p>
            <a:endParaRPr lang="en-US" sz="1200" dirty="0">
              <a:solidFill>
                <a:srgbClr val="2D3749"/>
              </a:solidFill>
              <a:latin typeface="Helvetica LT Std"/>
            </a:endParaRPr>
          </a:p>
        </p:txBody>
      </p:sp>
      <p:sp>
        <p:nvSpPr>
          <p:cNvPr id="11" name="Rectangle 10"/>
          <p:cNvSpPr/>
          <p:nvPr/>
        </p:nvSpPr>
        <p:spPr>
          <a:xfrm>
            <a:off x="596902" y="3740543"/>
            <a:ext cx="4953000" cy="461665"/>
          </a:xfrm>
          <a:prstGeom prst="rect">
            <a:avLst/>
          </a:prstGeom>
        </p:spPr>
        <p:txBody>
          <a:bodyPr>
            <a:spAutoFit/>
          </a:bodyPr>
          <a:lstStyle/>
          <a:p>
            <a:r>
              <a:rPr lang="en-US" sz="1200" dirty="0">
                <a:solidFill>
                  <a:srgbClr val="2D3749"/>
                </a:solidFill>
                <a:latin typeface="Helvetica LT Std"/>
              </a:rPr>
              <a:t>The analyst's estimate of net income($ thousands) for 2008 is </a:t>
            </a:r>
            <a:r>
              <a:rPr lang="en-US" sz="1200" i="1" dirty="0">
                <a:solidFill>
                  <a:srgbClr val="2D3749"/>
                </a:solidFill>
                <a:latin typeface="Helvetica LT Std"/>
              </a:rPr>
              <a:t>closest to: </a:t>
            </a:r>
            <a:endParaRPr lang="en-US" sz="1200" dirty="0">
              <a:solidFill>
                <a:srgbClr val="2D3749"/>
              </a:solidFill>
              <a:latin typeface="Helvetica LT Std"/>
            </a:endParaRPr>
          </a:p>
        </p:txBody>
      </p:sp>
      <p:sp>
        <p:nvSpPr>
          <p:cNvPr id="12" name="Rectangle 11"/>
          <p:cNvSpPr/>
          <p:nvPr/>
        </p:nvSpPr>
        <p:spPr>
          <a:xfrm>
            <a:off x="657321" y="4172805"/>
            <a:ext cx="978441" cy="646331"/>
          </a:xfrm>
          <a:prstGeom prst="rect">
            <a:avLst/>
          </a:prstGeom>
        </p:spPr>
        <p:txBody>
          <a:bodyPr wrap="square">
            <a:spAutoFit/>
          </a:bodyPr>
          <a:lstStyle/>
          <a:p>
            <a:r>
              <a:rPr lang="en-US" sz="1200" dirty="0">
                <a:solidFill>
                  <a:srgbClr val="2D3749"/>
                </a:solidFill>
                <a:latin typeface="Helvetica LT Std"/>
              </a:rPr>
              <a:t>A. 650.</a:t>
            </a:r>
          </a:p>
          <a:p>
            <a:r>
              <a:rPr lang="en-US" sz="1200" dirty="0">
                <a:solidFill>
                  <a:srgbClr val="2D3749"/>
                </a:solidFill>
                <a:latin typeface="Helvetica LT Std"/>
              </a:rPr>
              <a:t>B. 850. </a:t>
            </a:r>
          </a:p>
          <a:p>
            <a:r>
              <a:rPr lang="en-US" sz="1200" dirty="0">
                <a:solidFill>
                  <a:srgbClr val="2D3749"/>
                </a:solidFill>
                <a:latin typeface="Helvetica LT Std"/>
              </a:rPr>
              <a:t>C. 1.050. </a:t>
            </a:r>
          </a:p>
        </p:txBody>
      </p:sp>
      <p:pic>
        <p:nvPicPr>
          <p:cNvPr id="14" name="Picture 13"/>
          <p:cNvPicPr>
            <a:picLocks noChangeAspect="1"/>
          </p:cNvPicPr>
          <p:nvPr/>
        </p:nvPicPr>
        <p:blipFill>
          <a:blip r:embed="rId3"/>
          <a:stretch>
            <a:fillRect/>
          </a:stretch>
        </p:blipFill>
        <p:spPr>
          <a:xfrm>
            <a:off x="7144472" y="728256"/>
            <a:ext cx="2530871" cy="2414588"/>
          </a:xfrm>
          <a:prstGeom prst="rect">
            <a:avLst/>
          </a:prstGeom>
        </p:spPr>
      </p:pic>
      <p:sp>
        <p:nvSpPr>
          <p:cNvPr id="8" name="Text Box 7"/>
          <p:cNvSpPr txBox="1">
            <a:spLocks noChangeArrowheads="1"/>
          </p:cNvSpPr>
          <p:nvPr/>
        </p:nvSpPr>
        <p:spPr bwMode="auto">
          <a:xfrm>
            <a:off x="241302" y="6500548"/>
            <a:ext cx="4384675" cy="400110"/>
          </a:xfrm>
          <a:prstGeom prst="rect">
            <a:avLst/>
          </a:prstGeom>
          <a:noFill/>
          <a:ln w="9525">
            <a:noFill/>
            <a:miter lim="800000"/>
            <a:headEnd/>
            <a:tailEnd/>
          </a:ln>
        </p:spPr>
        <p:txBody>
          <a:bodyPr wrap="square">
            <a:spAutoFit/>
          </a:bodyPr>
          <a:lstStyle/>
          <a:p>
            <a:r>
              <a:rPr lang="en-US" sz="2000" dirty="0">
                <a:solidFill>
                  <a:srgbClr val="3DB7E9"/>
                </a:solidFill>
                <a:latin typeface="Helvetica LT Std"/>
              </a:rPr>
              <a:t>LOS 22.c Explain</a:t>
            </a:r>
            <a:r>
              <a:rPr lang="de-DE" sz="2000" dirty="0">
                <a:solidFill>
                  <a:srgbClr val="3DB7E9"/>
                </a:solidFill>
                <a:latin typeface="Helvetica LT Std"/>
              </a:rPr>
              <a:t> </a:t>
            </a:r>
            <a:endParaRPr lang="en-US" sz="2000" dirty="0">
              <a:solidFill>
                <a:srgbClr val="3DB7E9"/>
              </a:solidFill>
              <a:latin typeface="Helvetica LT Std"/>
            </a:endParaRPr>
          </a:p>
        </p:txBody>
      </p:sp>
    </p:spTree>
    <p:extLst>
      <p:ext uri="{BB962C8B-B14F-4D97-AF65-F5344CB8AC3E}">
        <p14:creationId xmlns:p14="http://schemas.microsoft.com/office/powerpoint/2010/main" val="3330562386"/>
      </p:ext>
    </p:extLst>
  </p:cSld>
  <p:clrMapOvr>
    <a:masterClrMapping/>
  </p:clrMapOvr>
</p:sld>
</file>

<file path=ppt/theme/theme1.xml><?xml version="1.0" encoding="utf-8"?>
<a:theme xmlns:a="http://schemas.openxmlformats.org/drawingml/2006/main" name="1_apptuto_PowerPoint_template">
  <a:themeElements>
    <a:clrScheme name="Custom 3">
      <a:dk1>
        <a:srgbClr val="2D3749"/>
      </a:dk1>
      <a:lt1>
        <a:srgbClr val="FFFFFF"/>
      </a:lt1>
      <a:dk2>
        <a:srgbClr val="136088"/>
      </a:dk2>
      <a:lt2>
        <a:srgbClr val="ACADAD"/>
      </a:lt2>
      <a:accent1>
        <a:srgbClr val="3DB7E9"/>
      </a:accent1>
      <a:accent2>
        <a:srgbClr val="F45047"/>
      </a:accent2>
      <a:accent3>
        <a:srgbClr val="189CD7"/>
      </a:accent3>
      <a:accent4>
        <a:srgbClr val="136088"/>
      </a:accent4>
      <a:accent5>
        <a:srgbClr val="AA2024"/>
      </a:accent5>
      <a:accent6>
        <a:srgbClr val="2B3F4C"/>
      </a:accent6>
      <a:hlink>
        <a:srgbClr val="26424E"/>
      </a:hlink>
      <a:folHlink>
        <a:srgbClr val="477B93"/>
      </a:folHlink>
    </a:clrScheme>
    <a:fontScheme name="Custom 52">
      <a:majorFont>
        <a:latin typeface="Gotham Book"/>
        <a:ea typeface=""/>
        <a:cs typeface=""/>
      </a:majorFont>
      <a:minorFont>
        <a:latin typeface="Phinste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a:spAutoFit/>
      </a:bodyPr>
      <a:lstStyle>
        <a:defPPr algn="l" defTabSz="858838">
          <a:lnSpc>
            <a:spcPct val="80000"/>
          </a:lnSpc>
          <a:spcBef>
            <a:spcPts val="0"/>
          </a:spcBef>
          <a:spcAft>
            <a:spcPts val="1200"/>
          </a:spcAft>
          <a:defRPr sz="1400" b="1" kern="0" dirty="0" smtClean="0">
            <a:solidFill>
              <a:schemeClr val="tx1"/>
            </a:solidFill>
            <a:latin typeface="Bangla Sangam MN"/>
            <a:cs typeface="Bangla Sangam MN"/>
          </a:defRPr>
        </a:defPPr>
      </a:lstStyle>
    </a:spDef>
    <a:lnDef>
      <a:spPr bwMode="auto">
        <a:xfrm>
          <a:off x="0" y="0"/>
          <a:ext cx="1" cy="1"/>
        </a:xfrm>
        <a:custGeom>
          <a:avLst/>
          <a:gdLst/>
          <a:ahLst/>
          <a:cxnLst/>
          <a:rect l="0" t="0" r="0" b="0"/>
          <a:pathLst/>
        </a:custGeom>
        <a:solidFill>
          <a:schemeClr val="tx2"/>
        </a:solidFill>
        <a:ln w="12700" cap="flat" cmpd="sng" algn="ctr">
          <a:solidFill>
            <a:schemeClr val="bg2"/>
          </a:solid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ctr" defTabSz="914400" rtl="0" eaLnBrk="0" fontAlgn="base" latinLnBrk="0" hangingPunct="0">
          <a:lnSpc>
            <a:spcPct val="100000"/>
          </a:lnSpc>
          <a:spcBef>
            <a:spcPct val="30000"/>
          </a:spcBef>
          <a:spcAft>
            <a:spcPct val="0"/>
          </a:spcAft>
          <a:buClrTx/>
          <a:buSzPct val="110000"/>
          <a:buFontTx/>
          <a:buNone/>
          <a:tabLst/>
          <a:defRPr kumimoji="0" lang="en-GB" sz="1200" b="0" i="0" u="none" strike="noStrike" cap="none" normalizeH="0" baseline="0" smtClean="0">
            <a:ln>
              <a:noFill/>
            </a:ln>
            <a:solidFill>
              <a:srgbClr val="000000"/>
            </a:solidFill>
            <a:effectLst/>
            <a:latin typeface="Trebuchet MS" pitchFamily="34" charset="0"/>
          </a:defRPr>
        </a:defPPr>
      </a:lstStyle>
    </a:lnDef>
    <a:txDef>
      <a:spPr>
        <a:noFill/>
      </a:spPr>
      <a:bodyPr wrap="none" lIns="0" tIns="0" rIns="0" bIns="0" rtlCol="0">
        <a:spAutoFit/>
      </a:bodyPr>
      <a:lstStyle>
        <a:defPPr>
          <a:defRPr dirty="0" smtClean="0"/>
        </a:defPPr>
      </a:lstStyle>
    </a:txDef>
  </a:objectDefaults>
  <a:extraClrSchemeLst>
    <a:extraClrScheme>
      <a:clrScheme name="Delta Partners Template 1">
        <a:dk1>
          <a:srgbClr val="000000"/>
        </a:dk1>
        <a:lt1>
          <a:srgbClr val="FFFFFF"/>
        </a:lt1>
        <a:dk2>
          <a:srgbClr val="004B7D"/>
        </a:dk2>
        <a:lt2>
          <a:srgbClr val="919191"/>
        </a:lt2>
        <a:accent1>
          <a:srgbClr val="CCDAE5"/>
        </a:accent1>
        <a:accent2>
          <a:srgbClr val="99B7CB"/>
        </a:accent2>
        <a:accent3>
          <a:srgbClr val="FFFFFF"/>
        </a:accent3>
        <a:accent4>
          <a:srgbClr val="000000"/>
        </a:accent4>
        <a:accent5>
          <a:srgbClr val="E2EAF0"/>
        </a:accent5>
        <a:accent6>
          <a:srgbClr val="8AA6B8"/>
        </a:accent6>
        <a:hlink>
          <a:srgbClr val="6693B1"/>
        </a:hlink>
        <a:folHlink>
          <a:srgbClr val="A5D5D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3891</TotalTime>
  <Words>3542</Words>
  <Application>Microsoft Office PowerPoint</Application>
  <PresentationFormat>A4 Paper (210x297 mm)</PresentationFormat>
  <Paragraphs>541</Paragraphs>
  <Slides>37</Slides>
  <Notes>37</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4</vt:i4>
      </vt:variant>
      <vt:variant>
        <vt:lpstr>Slide Titles</vt:lpstr>
      </vt:variant>
      <vt:variant>
        <vt:i4>37</vt:i4>
      </vt:variant>
    </vt:vector>
  </HeadingPairs>
  <TitlesOfParts>
    <vt:vector size="51" baseType="lpstr">
      <vt:lpstr>Arial</vt:lpstr>
      <vt:lpstr>Bangla Sangam MN</vt:lpstr>
      <vt:lpstr>Calibri</vt:lpstr>
      <vt:lpstr>Gotham Book</vt:lpstr>
      <vt:lpstr>Helvetica LT Std</vt:lpstr>
      <vt:lpstr>Helvetica Neue</vt:lpstr>
      <vt:lpstr>Phinster</vt:lpstr>
      <vt:lpstr>Trebuchet MS</vt:lpstr>
      <vt:lpstr>Wingdings</vt:lpstr>
      <vt:lpstr>1_apptuto_PowerPoint_template</vt:lpstr>
      <vt:lpstr>Clip</vt:lpstr>
      <vt:lpstr>Acrobat Document</vt:lpstr>
      <vt:lpstr>Worksheet</vt:lpstr>
      <vt:lpstr>Adobe Acrobat Document</vt:lpstr>
      <vt:lpstr>PowerPoint Presentation</vt:lpstr>
      <vt:lpstr>INTRODUCTION</vt:lpstr>
      <vt:lpstr>2. THE CLASSIFICATION OF BUSINESS ACTIVITIES</vt:lpstr>
      <vt:lpstr>3. ACCOUNTS AND FINANCIAL STATEMENTS A = L + E</vt:lpstr>
      <vt:lpstr>3.2. ACCOUNTING EQUATIONS A = L + E</vt:lpstr>
      <vt:lpstr>3.2. ACCOUNTING EQUATIONS A = L + E</vt:lpstr>
      <vt:lpstr>Practice Q</vt:lpstr>
      <vt:lpstr>Practice Q</vt:lpstr>
      <vt:lpstr>3.2. ACCOUNTING EQUATIONS A = L + E: Practice Q</vt:lpstr>
      <vt:lpstr>3.2. ACCOUNTING EQUATIONS A = L + E: Practice Q</vt:lpstr>
      <vt:lpstr>3.2. ACCOUNTING EQUATIONS A = L + E: Practice Q</vt:lpstr>
      <vt:lpstr>3.2. ACCOUNTING EQUATIONS A = L + E: Practice Q</vt:lpstr>
      <vt:lpstr>3.2. ACCOUNTING EQUATIONS A = L + E: Practice Q</vt:lpstr>
      <vt:lpstr>3.2. ACCOUNTING EQUATIONS A = L + E: Practice Q</vt:lpstr>
      <vt:lpstr>3.2. ACCOUNTING EQUATIONS A = L + E: Practice Q</vt:lpstr>
      <vt:lpstr>3.2. ACCOUNTING EQUATIONS A = L + E: Practice Q</vt:lpstr>
      <vt:lpstr>3.2. ACCOUNTING EQUATIONS A = L + E: Practice Q</vt:lpstr>
      <vt:lpstr>3.2. ACCOUNTING EQUATIONS A = L + E: Practice Q</vt:lpstr>
      <vt:lpstr>PowerPoint Presentation</vt:lpstr>
      <vt:lpstr>GENERAL JOURNAL</vt:lpstr>
      <vt:lpstr>JOURNAL ENTRY EXAMPLE</vt:lpstr>
      <vt:lpstr>GENERAL LEDGER</vt:lpstr>
      <vt:lpstr>T ACCOUNT REMINDER</vt:lpstr>
      <vt:lpstr>3.2. ACCOUNTING EQUATIONS A = L + E: Practice Q</vt:lpstr>
      <vt:lpstr>3.2. ACCOUNTING EQUATIONS A = L + E: Practice Q</vt:lpstr>
      <vt:lpstr>4. THE ACCOUNTING PROCESS</vt:lpstr>
      <vt:lpstr>PowerPoint Presentation</vt:lpstr>
      <vt:lpstr>PowerPoint Presentation</vt:lpstr>
      <vt:lpstr>5. ACCRUALS AND VALUATION ADJUSTMENTS</vt:lpstr>
      <vt:lpstr>Practice Q</vt:lpstr>
      <vt:lpstr>Practice Q</vt:lpstr>
      <vt:lpstr>Practice Qs</vt:lpstr>
      <vt:lpstr>Practice Qs</vt:lpstr>
      <vt:lpstr>5. ACCRUALS AND VALUATION ADJUSTMENTS</vt:lpstr>
      <vt:lpstr>Relationships Among the Statements</vt:lpstr>
      <vt:lpstr>6. Accounting Systems: Flow of Information</vt:lpstr>
      <vt:lpstr>7. USING FINANCIAL STATEMENTS IN SECURITY ANALYSIS</vt:lpstr>
    </vt:vector>
  </TitlesOfParts>
  <Company>HCT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Ted’s Tips for the CFA Exam</dc:title>
  <dc:creator>Ted Stephenson</dc:creator>
  <cp:lastModifiedBy>Ted Stephenson</cp:lastModifiedBy>
  <cp:revision>463</cp:revision>
  <dcterms:created xsi:type="dcterms:W3CDTF">2015-08-26T13:30:06Z</dcterms:created>
  <dcterms:modified xsi:type="dcterms:W3CDTF">2022-11-09T06:23:04Z</dcterms:modified>
</cp:coreProperties>
</file>